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9" r:id="rId2"/>
    <p:sldId id="298" r:id="rId3"/>
    <p:sldId id="323" r:id="rId4"/>
    <p:sldId id="300" r:id="rId5"/>
    <p:sldId id="301" r:id="rId6"/>
    <p:sldId id="302" r:id="rId7"/>
    <p:sldId id="303" r:id="rId8"/>
    <p:sldId id="304" r:id="rId9"/>
    <p:sldId id="267" r:id="rId10"/>
    <p:sldId id="305" r:id="rId11"/>
    <p:sldId id="306" r:id="rId12"/>
    <p:sldId id="307" r:id="rId13"/>
    <p:sldId id="308" r:id="rId14"/>
    <p:sldId id="309" r:id="rId15"/>
    <p:sldId id="310" r:id="rId16"/>
    <p:sldId id="273" r:id="rId17"/>
    <p:sldId id="311" r:id="rId18"/>
    <p:sldId id="312" r:id="rId19"/>
    <p:sldId id="313" r:id="rId20"/>
    <p:sldId id="315" r:id="rId21"/>
    <p:sldId id="316" r:id="rId22"/>
    <p:sldId id="317" r:id="rId23"/>
    <p:sldId id="318" r:id="rId24"/>
    <p:sldId id="319" r:id="rId25"/>
    <p:sldId id="320" r:id="rId26"/>
    <p:sldId id="321" r:id="rId27"/>
    <p:sldId id="322" r:id="rId28"/>
    <p:sldId id="286" r:id="rId29"/>
    <p:sldId id="284" r:id="rId30"/>
    <p:sldId id="285" r:id="rId31"/>
    <p:sldId id="287" r:id="rId32"/>
    <p:sldId id="288" r:id="rId33"/>
    <p:sldId id="289" r:id="rId34"/>
    <p:sldId id="290" r:id="rId35"/>
    <p:sldId id="291" r:id="rId36"/>
    <p:sldId id="292" r:id="rId37"/>
    <p:sldId id="293" r:id="rId38"/>
    <p:sldId id="294" r:id="rId39"/>
    <p:sldId id="295" r:id="rId40"/>
    <p:sldId id="29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4ED8EBA-F927-4459-8A92-494D61A8CF9F}" type="datetimeFigureOut">
              <a:rPr lang="en-US" smtClean="0"/>
              <a:pPr/>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CBFC7-BE55-4808-B00F-301BFE9C9ED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ED8EBA-F927-4459-8A92-494D61A8CF9F}" type="datetimeFigureOut">
              <a:rPr lang="en-US" smtClean="0"/>
              <a:pPr/>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CBFC7-BE55-4808-B00F-301BFE9C9E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ED8EBA-F927-4459-8A92-494D61A8CF9F}" type="datetimeFigureOut">
              <a:rPr lang="en-US" smtClean="0"/>
              <a:pPr/>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CBFC7-BE55-4808-B00F-301BFE9C9ED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ED8EBA-F927-4459-8A92-494D61A8CF9F}" type="datetimeFigureOut">
              <a:rPr lang="en-US" smtClean="0"/>
              <a:pPr/>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CBFC7-BE55-4808-B00F-301BFE9C9ED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ED8EBA-F927-4459-8A92-494D61A8CF9F}" type="datetimeFigureOut">
              <a:rPr lang="en-US" smtClean="0"/>
              <a:pPr/>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CBFC7-BE55-4808-B00F-301BFE9C9ED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ED8EBA-F927-4459-8A92-494D61A8CF9F}" type="datetimeFigureOut">
              <a:rPr lang="en-US" smtClean="0"/>
              <a:pPr/>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CBFC7-BE55-4808-B00F-301BFE9C9ED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ED8EBA-F927-4459-8A92-494D61A8CF9F}" type="datetimeFigureOut">
              <a:rPr lang="en-US" smtClean="0"/>
              <a:pPr/>
              <a:t>4/1/2019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3CBFC7-BE55-4808-B00F-301BFE9C9ED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ED8EBA-F927-4459-8A92-494D61A8CF9F}" type="datetimeFigureOut">
              <a:rPr lang="en-US" smtClean="0"/>
              <a:pPr/>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3CBFC7-BE55-4808-B00F-301BFE9C9E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D8EBA-F927-4459-8A92-494D61A8CF9F}" type="datetimeFigureOut">
              <a:rPr lang="en-US" smtClean="0"/>
              <a:pPr/>
              <a:t>4/1/2019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3CBFC7-BE55-4808-B00F-301BFE9C9E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ED8EBA-F927-4459-8A92-494D61A8CF9F}" type="datetimeFigureOut">
              <a:rPr lang="en-US" smtClean="0"/>
              <a:pPr/>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CBFC7-BE55-4808-B00F-301BFE9C9ED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ED8EBA-F927-4459-8A92-494D61A8CF9F}" type="datetimeFigureOut">
              <a:rPr lang="en-US" smtClean="0"/>
              <a:pPr/>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CBFC7-BE55-4808-B00F-301BFE9C9ED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ED8EBA-F927-4459-8A92-494D61A8CF9F}" type="datetimeFigureOut">
              <a:rPr lang="en-US" smtClean="0"/>
              <a:pPr/>
              <a:t>4/1/2019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CBFC7-BE55-4808-B00F-301BFE9C9ED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2.png"/></Relationships>
</file>

<file path=ppt/slides/_rels/slide29.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2.png"/></Relationships>
</file>

<file path=ppt/slides/_rels/slide31.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2.png"/></Relationships>
</file>

<file path=ppt/slides/_rels/slide32.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2.png"/></Relationships>
</file>

<file path=ppt/slides/_rels/slide33.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2.png"/></Relationships>
</file>

<file path=ppt/slides/_rels/slide34.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2.png"/></Relationships>
</file>

<file path=ppt/slides/_rels/slide35.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2.png"/></Relationships>
</file>

<file path=ppt/slides/_rels/slide36.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2.png"/></Relationships>
</file>

<file path=ppt/slides/_rels/slide37.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2.png"/></Relationships>
</file>

<file path=ppt/slides/_rels/slide38.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2.png"/></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hyperlink" Target="http://www.vetmarkets.com/logout.aspx" TargetMode="External"/><Relationship Id="rId3" Type="http://schemas.openxmlformats.org/officeDocument/2006/relationships/hyperlink" Target="http://www.vetmarkets.com/mainmenu.aspx" TargetMode="External"/><Relationship Id="rId7" Type="http://schemas.openxmlformats.org/officeDocument/2006/relationships/hyperlink" Target="https://www.nvsbc.org/contact/" TargetMode="Externa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hyperlink" Target="http://www.vetmarkets.com/training.aspx" TargetMode="External"/><Relationship Id="rId5" Type="http://schemas.openxmlformats.org/officeDocument/2006/relationships/hyperlink" Target="http://www.vetmarkets.com/content.aspx" TargetMode="External"/><Relationship Id="rId4" Type="http://schemas.openxmlformats.org/officeDocument/2006/relationships/hyperlink" Target="https://www.nvsbc.org/why" TargetMode="External"/><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t="13333"/>
          <a:stretch>
            <a:fillRect/>
          </a:stretch>
        </p:blipFill>
        <p:spPr bwMode="auto">
          <a:xfrm>
            <a:off x="0" y="1177855"/>
            <a:ext cx="9144000" cy="5680144"/>
          </a:xfrm>
          <a:prstGeom prst="rect">
            <a:avLst/>
          </a:prstGeom>
          <a:noFill/>
          <a:ln w="9525">
            <a:noFill/>
            <a:miter lim="800000"/>
            <a:headEnd/>
            <a:tailEnd/>
          </a:ln>
        </p:spPr>
      </p:pic>
      <p:sp>
        <p:nvSpPr>
          <p:cNvPr id="3" name="Rectangle 2"/>
          <p:cNvSpPr/>
          <p:nvPr/>
        </p:nvSpPr>
        <p:spPr>
          <a:xfrm>
            <a:off x="685800" y="3228945"/>
            <a:ext cx="7620000" cy="553998"/>
          </a:xfrm>
          <a:prstGeom prst="rect">
            <a:avLst/>
          </a:prstGeom>
        </p:spPr>
        <p:txBody>
          <a:bodyPr wrap="square">
            <a:spAutoFit/>
          </a:bodyPr>
          <a:lstStyle/>
          <a:p>
            <a:pPr lvl="1" algn="ctr">
              <a:defRPr/>
            </a:pPr>
            <a:r>
              <a:rPr lang="en-US" sz="1000" dirty="0">
                <a:latin typeface="Arial" charset="0"/>
              </a:rPr>
              <a:t>Each user is assigned a username as well as a password – </a:t>
            </a:r>
          </a:p>
          <a:p>
            <a:pPr algn="ctr">
              <a:defRPr/>
            </a:pPr>
            <a:r>
              <a:rPr lang="en-US" sz="1000" dirty="0">
                <a:latin typeface="Arial" charset="0"/>
              </a:rPr>
              <a:t>multiple users may use the same password but only one at a time</a:t>
            </a:r>
          </a:p>
          <a:p>
            <a:pPr lvl="1" algn="ctr">
              <a:defRPr/>
            </a:pPr>
            <a:r>
              <a:rPr lang="en-US" sz="1000" dirty="0">
                <a:latin typeface="Arial" charset="0"/>
              </a:rPr>
              <a:t> </a:t>
            </a:r>
          </a:p>
        </p:txBody>
      </p:sp>
      <p:sp>
        <p:nvSpPr>
          <p:cNvPr id="5" name="Rectangle 4"/>
          <p:cNvSpPr/>
          <p:nvPr/>
        </p:nvSpPr>
        <p:spPr>
          <a:xfrm>
            <a:off x="609600" y="4724400"/>
            <a:ext cx="8001000" cy="400110"/>
          </a:xfrm>
          <a:prstGeom prst="rect">
            <a:avLst/>
          </a:prstGeom>
        </p:spPr>
        <p:txBody>
          <a:bodyPr wrap="square">
            <a:spAutoFit/>
          </a:bodyPr>
          <a:lstStyle/>
          <a:p>
            <a:pPr algn="ctr">
              <a:defRPr/>
            </a:pPr>
            <a:r>
              <a:rPr lang="en-US" sz="1000" dirty="0">
                <a:latin typeface="Arial" charset="0"/>
              </a:rPr>
              <a:t>The WinBids Pro  database provides research data as well as marketing knowledge and comprehensive bid opportunities unlike ANY company or Government organization in the world</a:t>
            </a:r>
          </a:p>
        </p:txBody>
      </p:sp>
      <p:pic>
        <p:nvPicPr>
          <p:cNvPr id="30722" name="Picture 2" descr="logo">
            <a:extLst>
              <a:ext uri="{FF2B5EF4-FFF2-40B4-BE49-F238E27FC236}">
                <a16:creationId xmlns:a16="http://schemas.microsoft.com/office/drawing/2014/main" id="{1C6D08D0-EE95-4BC0-ACD8-4050F40B4E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658"/>
            <a:ext cx="2857500" cy="847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t="13333"/>
          <a:stretch>
            <a:fillRect/>
          </a:stretch>
        </p:blipFill>
        <p:spPr bwMode="auto">
          <a:xfrm>
            <a:off x="0" y="914400"/>
            <a:ext cx="9144000" cy="5943600"/>
          </a:xfrm>
          <a:prstGeom prst="rect">
            <a:avLst/>
          </a:prstGeom>
          <a:noFill/>
          <a:ln w="9525">
            <a:noFill/>
            <a:miter lim="800000"/>
            <a:headEnd/>
            <a:tailEnd/>
          </a:ln>
        </p:spPr>
      </p:pic>
      <p:sp>
        <p:nvSpPr>
          <p:cNvPr id="3" name="Rectangle 2"/>
          <p:cNvSpPr/>
          <p:nvPr/>
        </p:nvSpPr>
        <p:spPr>
          <a:xfrm>
            <a:off x="838200" y="4724400"/>
            <a:ext cx="7543800" cy="400110"/>
          </a:xfrm>
          <a:prstGeom prst="rect">
            <a:avLst/>
          </a:prstGeom>
          <a:solidFill>
            <a:schemeClr val="accent1">
              <a:lumMod val="75000"/>
            </a:schemeClr>
          </a:solidFill>
        </p:spPr>
        <p:txBody>
          <a:bodyPr wrap="square">
            <a:spAutoFit/>
          </a:bodyPr>
          <a:lstStyle/>
          <a:p>
            <a:r>
              <a:rPr lang="en-US" sz="1000" b="1" dirty="0">
                <a:solidFill>
                  <a:schemeClr val="bg1"/>
                </a:solidFill>
                <a:latin typeface="Arial" pitchFamily="34" charset="0"/>
                <a:cs typeface="Arial" pitchFamily="34" charset="0"/>
              </a:rPr>
              <a:t>Award history shows contractor awards back to 1965 and includes price, contract award number, number of units and award price. By clicking on the hyperlink of the contractor user will go contractor catalog of history and contact data</a:t>
            </a:r>
            <a:endParaRPr lang="en-US" sz="1000" dirty="0">
              <a:latin typeface="Arial" pitchFamily="34" charset="0"/>
              <a:cs typeface="Arial" pitchFamily="34" charset="0"/>
            </a:endParaRPr>
          </a:p>
        </p:txBody>
      </p:sp>
      <p:graphicFrame>
        <p:nvGraphicFramePr>
          <p:cNvPr id="2" name="Table 1">
            <a:extLst>
              <a:ext uri="{FF2B5EF4-FFF2-40B4-BE49-F238E27FC236}">
                <a16:creationId xmlns:a16="http://schemas.microsoft.com/office/drawing/2014/main" id="{2549FD21-6C16-442E-9EF8-2C5A26457FA8}"/>
              </a:ext>
            </a:extLst>
          </p:cNvPr>
          <p:cNvGraphicFramePr>
            <a:graphicFrameLocks noGrp="1"/>
          </p:cNvGraphicFramePr>
          <p:nvPr>
            <p:extLst>
              <p:ext uri="{D42A27DB-BD31-4B8C-83A1-F6EECF244321}">
                <p14:modId xmlns:p14="http://schemas.microsoft.com/office/powerpoint/2010/main" val="3058871823"/>
              </p:ext>
            </p:extLst>
          </p:nvPr>
        </p:nvGraphicFramePr>
        <p:xfrm>
          <a:off x="762000" y="787934"/>
          <a:ext cx="8229600" cy="154579"/>
        </p:xfrm>
        <a:graphic>
          <a:graphicData uri="http://schemas.openxmlformats.org/drawingml/2006/table">
            <a:tbl>
              <a:tblPr/>
              <a:tblGrid>
                <a:gridCol w="1371600">
                  <a:extLst>
                    <a:ext uri="{9D8B030D-6E8A-4147-A177-3AD203B41FA5}">
                      <a16:colId xmlns:a16="http://schemas.microsoft.com/office/drawing/2014/main" val="2128294655"/>
                    </a:ext>
                  </a:extLst>
                </a:gridCol>
                <a:gridCol w="1371600">
                  <a:extLst>
                    <a:ext uri="{9D8B030D-6E8A-4147-A177-3AD203B41FA5}">
                      <a16:colId xmlns:a16="http://schemas.microsoft.com/office/drawing/2014/main" val="1462482659"/>
                    </a:ext>
                  </a:extLst>
                </a:gridCol>
                <a:gridCol w="1371600">
                  <a:extLst>
                    <a:ext uri="{9D8B030D-6E8A-4147-A177-3AD203B41FA5}">
                      <a16:colId xmlns:a16="http://schemas.microsoft.com/office/drawing/2014/main" val="591259280"/>
                    </a:ext>
                  </a:extLst>
                </a:gridCol>
                <a:gridCol w="1371600">
                  <a:extLst>
                    <a:ext uri="{9D8B030D-6E8A-4147-A177-3AD203B41FA5}">
                      <a16:colId xmlns:a16="http://schemas.microsoft.com/office/drawing/2014/main" val="2522960743"/>
                    </a:ext>
                  </a:extLst>
                </a:gridCol>
                <a:gridCol w="1371600">
                  <a:extLst>
                    <a:ext uri="{9D8B030D-6E8A-4147-A177-3AD203B41FA5}">
                      <a16:colId xmlns:a16="http://schemas.microsoft.com/office/drawing/2014/main" val="3077177176"/>
                    </a:ext>
                  </a:extLst>
                </a:gridCol>
                <a:gridCol w="1371600">
                  <a:extLst>
                    <a:ext uri="{9D8B030D-6E8A-4147-A177-3AD203B41FA5}">
                      <a16:colId xmlns:a16="http://schemas.microsoft.com/office/drawing/2014/main" val="729153441"/>
                    </a:ext>
                  </a:extLst>
                </a:gridCol>
              </a:tblGrid>
              <a:tr h="154579">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4"/>
                        </a:rPr>
                        <a:t>Why NVSBC</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Content</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3107871222"/>
                  </a:ext>
                </a:extLst>
              </a:tr>
            </a:tbl>
          </a:graphicData>
        </a:graphic>
      </p:graphicFrame>
      <p:pic>
        <p:nvPicPr>
          <p:cNvPr id="6" name="Picture 1" descr="logo">
            <a:extLst>
              <a:ext uri="{FF2B5EF4-FFF2-40B4-BE49-F238E27FC236}">
                <a16:creationId xmlns:a16="http://schemas.microsoft.com/office/drawing/2014/main" id="{BB71DEB4-012F-4FF7-87CB-FEF0D4812EF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96058"/>
            <a:ext cx="2266950" cy="6725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t="13333"/>
          <a:stretch>
            <a:fillRect/>
          </a:stretch>
        </p:blipFill>
        <p:spPr bwMode="auto">
          <a:xfrm>
            <a:off x="0" y="1219200"/>
            <a:ext cx="9144000" cy="5943600"/>
          </a:xfrm>
          <a:prstGeom prst="rect">
            <a:avLst/>
          </a:prstGeom>
          <a:noFill/>
          <a:ln w="9525">
            <a:noFill/>
            <a:miter lim="800000"/>
            <a:headEnd/>
            <a:tailEnd/>
          </a:ln>
        </p:spPr>
      </p:pic>
      <p:sp>
        <p:nvSpPr>
          <p:cNvPr id="3" name="Rectangle 2"/>
          <p:cNvSpPr/>
          <p:nvPr/>
        </p:nvSpPr>
        <p:spPr>
          <a:xfrm>
            <a:off x="762000" y="4648200"/>
            <a:ext cx="7924800" cy="400110"/>
          </a:xfrm>
          <a:prstGeom prst="rect">
            <a:avLst/>
          </a:prstGeom>
          <a:solidFill>
            <a:schemeClr val="accent1">
              <a:lumMod val="75000"/>
            </a:schemeClr>
          </a:solidFill>
        </p:spPr>
        <p:txBody>
          <a:bodyPr wrap="square">
            <a:spAutoFit/>
          </a:bodyPr>
          <a:lstStyle/>
          <a:p>
            <a:pPr>
              <a:defRPr/>
            </a:pPr>
            <a:r>
              <a:rPr lang="en-US" sz="1000" b="1" dirty="0">
                <a:solidFill>
                  <a:schemeClr val="bg1"/>
                </a:solidFill>
                <a:latin typeface="Arial" pitchFamily="34" charset="0"/>
                <a:cs typeface="Arial" pitchFamily="34" charset="0"/>
              </a:rPr>
              <a:t>Contractor database includes award history, key contact data in hundreds of thousands of cases as well as awards for parts and services. System provides listing of DoD preference for contractor parts in MCRL WinBids Pro  provides 400,000 emails</a:t>
            </a:r>
          </a:p>
        </p:txBody>
      </p:sp>
      <p:graphicFrame>
        <p:nvGraphicFramePr>
          <p:cNvPr id="2" name="Table 1">
            <a:extLst>
              <a:ext uri="{FF2B5EF4-FFF2-40B4-BE49-F238E27FC236}">
                <a16:creationId xmlns:a16="http://schemas.microsoft.com/office/drawing/2014/main" id="{86FEE292-6FF3-422B-AA07-55FDFE952AD6}"/>
              </a:ext>
            </a:extLst>
          </p:cNvPr>
          <p:cNvGraphicFramePr>
            <a:graphicFrameLocks noGrp="1"/>
          </p:cNvGraphicFramePr>
          <p:nvPr>
            <p:extLst>
              <p:ext uri="{D42A27DB-BD31-4B8C-83A1-F6EECF244321}">
                <p14:modId xmlns:p14="http://schemas.microsoft.com/office/powerpoint/2010/main" val="2778871008"/>
              </p:ext>
            </p:extLst>
          </p:nvPr>
        </p:nvGraphicFramePr>
        <p:xfrm>
          <a:off x="436485" y="839314"/>
          <a:ext cx="8229600" cy="154579"/>
        </p:xfrm>
        <a:graphic>
          <a:graphicData uri="http://schemas.openxmlformats.org/drawingml/2006/table">
            <a:tbl>
              <a:tblPr/>
              <a:tblGrid>
                <a:gridCol w="1371600">
                  <a:extLst>
                    <a:ext uri="{9D8B030D-6E8A-4147-A177-3AD203B41FA5}">
                      <a16:colId xmlns:a16="http://schemas.microsoft.com/office/drawing/2014/main" val="325201722"/>
                    </a:ext>
                  </a:extLst>
                </a:gridCol>
                <a:gridCol w="1371600">
                  <a:extLst>
                    <a:ext uri="{9D8B030D-6E8A-4147-A177-3AD203B41FA5}">
                      <a16:colId xmlns:a16="http://schemas.microsoft.com/office/drawing/2014/main" val="2763092975"/>
                    </a:ext>
                  </a:extLst>
                </a:gridCol>
                <a:gridCol w="1371600">
                  <a:extLst>
                    <a:ext uri="{9D8B030D-6E8A-4147-A177-3AD203B41FA5}">
                      <a16:colId xmlns:a16="http://schemas.microsoft.com/office/drawing/2014/main" val="2539047694"/>
                    </a:ext>
                  </a:extLst>
                </a:gridCol>
                <a:gridCol w="1371600">
                  <a:extLst>
                    <a:ext uri="{9D8B030D-6E8A-4147-A177-3AD203B41FA5}">
                      <a16:colId xmlns:a16="http://schemas.microsoft.com/office/drawing/2014/main" val="3673906200"/>
                    </a:ext>
                  </a:extLst>
                </a:gridCol>
                <a:gridCol w="1371600">
                  <a:extLst>
                    <a:ext uri="{9D8B030D-6E8A-4147-A177-3AD203B41FA5}">
                      <a16:colId xmlns:a16="http://schemas.microsoft.com/office/drawing/2014/main" val="90396578"/>
                    </a:ext>
                  </a:extLst>
                </a:gridCol>
                <a:gridCol w="1371600">
                  <a:extLst>
                    <a:ext uri="{9D8B030D-6E8A-4147-A177-3AD203B41FA5}">
                      <a16:colId xmlns:a16="http://schemas.microsoft.com/office/drawing/2014/main" val="2596714588"/>
                    </a:ext>
                  </a:extLst>
                </a:gridCol>
              </a:tblGrid>
              <a:tr h="154579">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4"/>
                        </a:rPr>
                        <a:t>Why NVSBC</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Content</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3468144104"/>
                  </a:ext>
                </a:extLst>
              </a:tr>
            </a:tbl>
          </a:graphicData>
        </a:graphic>
      </p:graphicFrame>
      <p:pic>
        <p:nvPicPr>
          <p:cNvPr id="6" name="Picture 1" descr="logo">
            <a:extLst>
              <a:ext uri="{FF2B5EF4-FFF2-40B4-BE49-F238E27FC236}">
                <a16:creationId xmlns:a16="http://schemas.microsoft.com/office/drawing/2014/main" id="{88289209-0987-4296-94B0-1E8970FB2EF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96058"/>
            <a:ext cx="2266950" cy="6725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t="14458"/>
          <a:stretch>
            <a:fillRect/>
          </a:stretch>
        </p:blipFill>
        <p:spPr bwMode="auto">
          <a:xfrm>
            <a:off x="0" y="914400"/>
            <a:ext cx="9144000" cy="5410200"/>
          </a:xfrm>
          <a:prstGeom prst="rect">
            <a:avLst/>
          </a:prstGeom>
          <a:noFill/>
          <a:ln w="9525">
            <a:noFill/>
            <a:miter lim="800000"/>
            <a:headEnd/>
            <a:tailEnd/>
          </a:ln>
        </p:spPr>
      </p:pic>
      <p:sp>
        <p:nvSpPr>
          <p:cNvPr id="3" name="Rectangle 2"/>
          <p:cNvSpPr/>
          <p:nvPr/>
        </p:nvSpPr>
        <p:spPr>
          <a:xfrm>
            <a:off x="1752600" y="4191000"/>
            <a:ext cx="5486400" cy="400110"/>
          </a:xfrm>
          <a:prstGeom prst="rect">
            <a:avLst/>
          </a:prstGeom>
          <a:solidFill>
            <a:schemeClr val="accent1">
              <a:lumMod val="75000"/>
            </a:schemeClr>
          </a:solidFill>
        </p:spPr>
        <p:txBody>
          <a:bodyPr wrap="square">
            <a:spAutoFit/>
          </a:bodyPr>
          <a:lstStyle/>
          <a:p>
            <a:pPr algn="ctr">
              <a:defRPr/>
            </a:pPr>
            <a:r>
              <a:rPr lang="en-US" sz="1000" b="1" dirty="0">
                <a:solidFill>
                  <a:schemeClr val="bg1"/>
                </a:solidFill>
              </a:rPr>
              <a:t>In the MCRL database within vendor database is a list of the list of products sold to the DoD where the DoD states that the vendor is a “source of supply” NSN link takes user to NSN database</a:t>
            </a:r>
            <a:endParaRPr lang="en-US" sz="1000" b="1" dirty="0">
              <a:solidFill>
                <a:schemeClr val="bg1"/>
              </a:solidFill>
              <a:latin typeface="Arial" pitchFamily="34" charset="0"/>
              <a:cs typeface="Arial" pitchFamily="34" charset="0"/>
            </a:endParaRPr>
          </a:p>
        </p:txBody>
      </p:sp>
      <p:graphicFrame>
        <p:nvGraphicFramePr>
          <p:cNvPr id="2" name="Table 1">
            <a:extLst>
              <a:ext uri="{FF2B5EF4-FFF2-40B4-BE49-F238E27FC236}">
                <a16:creationId xmlns:a16="http://schemas.microsoft.com/office/drawing/2014/main" id="{6114EB37-EB33-42F4-9F61-6A41AEA9FD37}"/>
              </a:ext>
            </a:extLst>
          </p:cNvPr>
          <p:cNvGraphicFramePr>
            <a:graphicFrameLocks noGrp="1"/>
          </p:cNvGraphicFramePr>
          <p:nvPr>
            <p:extLst>
              <p:ext uri="{D42A27DB-BD31-4B8C-83A1-F6EECF244321}">
                <p14:modId xmlns:p14="http://schemas.microsoft.com/office/powerpoint/2010/main" val="3064596215"/>
              </p:ext>
            </p:extLst>
          </p:nvPr>
        </p:nvGraphicFramePr>
        <p:xfrm>
          <a:off x="457200" y="759821"/>
          <a:ext cx="8229600" cy="154579"/>
        </p:xfrm>
        <a:graphic>
          <a:graphicData uri="http://schemas.openxmlformats.org/drawingml/2006/table">
            <a:tbl>
              <a:tblPr/>
              <a:tblGrid>
                <a:gridCol w="1371600">
                  <a:extLst>
                    <a:ext uri="{9D8B030D-6E8A-4147-A177-3AD203B41FA5}">
                      <a16:colId xmlns:a16="http://schemas.microsoft.com/office/drawing/2014/main" val="369754696"/>
                    </a:ext>
                  </a:extLst>
                </a:gridCol>
                <a:gridCol w="1371600">
                  <a:extLst>
                    <a:ext uri="{9D8B030D-6E8A-4147-A177-3AD203B41FA5}">
                      <a16:colId xmlns:a16="http://schemas.microsoft.com/office/drawing/2014/main" val="690731259"/>
                    </a:ext>
                  </a:extLst>
                </a:gridCol>
                <a:gridCol w="1371600">
                  <a:extLst>
                    <a:ext uri="{9D8B030D-6E8A-4147-A177-3AD203B41FA5}">
                      <a16:colId xmlns:a16="http://schemas.microsoft.com/office/drawing/2014/main" val="116371655"/>
                    </a:ext>
                  </a:extLst>
                </a:gridCol>
                <a:gridCol w="1371600">
                  <a:extLst>
                    <a:ext uri="{9D8B030D-6E8A-4147-A177-3AD203B41FA5}">
                      <a16:colId xmlns:a16="http://schemas.microsoft.com/office/drawing/2014/main" val="2717507120"/>
                    </a:ext>
                  </a:extLst>
                </a:gridCol>
                <a:gridCol w="1371600">
                  <a:extLst>
                    <a:ext uri="{9D8B030D-6E8A-4147-A177-3AD203B41FA5}">
                      <a16:colId xmlns:a16="http://schemas.microsoft.com/office/drawing/2014/main" val="290042427"/>
                    </a:ext>
                  </a:extLst>
                </a:gridCol>
                <a:gridCol w="1371600">
                  <a:extLst>
                    <a:ext uri="{9D8B030D-6E8A-4147-A177-3AD203B41FA5}">
                      <a16:colId xmlns:a16="http://schemas.microsoft.com/office/drawing/2014/main" val="655452860"/>
                    </a:ext>
                  </a:extLst>
                </a:gridCol>
              </a:tblGrid>
              <a:tr h="154579">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4"/>
                        </a:rPr>
                        <a:t>Why NVSBC</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Content</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933847568"/>
                  </a:ext>
                </a:extLst>
              </a:tr>
            </a:tbl>
          </a:graphicData>
        </a:graphic>
      </p:graphicFrame>
      <p:pic>
        <p:nvPicPr>
          <p:cNvPr id="6" name="Picture 1" descr="logo">
            <a:extLst>
              <a:ext uri="{FF2B5EF4-FFF2-40B4-BE49-F238E27FC236}">
                <a16:creationId xmlns:a16="http://schemas.microsoft.com/office/drawing/2014/main" id="{23BCFED2-0E8A-47D3-B018-4B57F5A1634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42942"/>
            <a:ext cx="2266950" cy="6725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t="13333"/>
          <a:stretch>
            <a:fillRect/>
          </a:stretch>
        </p:blipFill>
        <p:spPr bwMode="auto">
          <a:xfrm>
            <a:off x="0" y="914400"/>
            <a:ext cx="9144000" cy="5943600"/>
          </a:xfrm>
          <a:prstGeom prst="rect">
            <a:avLst/>
          </a:prstGeom>
          <a:noFill/>
          <a:ln w="9525">
            <a:noFill/>
            <a:miter lim="800000"/>
            <a:headEnd/>
            <a:tailEnd/>
          </a:ln>
        </p:spPr>
      </p:pic>
      <p:sp>
        <p:nvSpPr>
          <p:cNvPr id="3" name="Rectangle 2"/>
          <p:cNvSpPr/>
          <p:nvPr/>
        </p:nvSpPr>
        <p:spPr>
          <a:xfrm>
            <a:off x="838200" y="2967335"/>
            <a:ext cx="7010400" cy="246221"/>
          </a:xfrm>
          <a:prstGeom prst="rect">
            <a:avLst/>
          </a:prstGeom>
          <a:solidFill>
            <a:schemeClr val="accent1">
              <a:lumMod val="75000"/>
            </a:schemeClr>
          </a:solidFill>
        </p:spPr>
        <p:txBody>
          <a:bodyPr wrap="square">
            <a:spAutoFit/>
          </a:bodyPr>
          <a:lstStyle/>
          <a:p>
            <a:pPr>
              <a:defRPr/>
            </a:pPr>
            <a:r>
              <a:rPr lang="en-US" sz="1000" dirty="0">
                <a:solidFill>
                  <a:schemeClr val="bg1"/>
                </a:solidFill>
                <a:latin typeface="Arial" pitchFamily="34" charset="0"/>
                <a:cs typeface="Arial" pitchFamily="34" charset="0"/>
              </a:rPr>
              <a:t>Vendor Award history shows details of all awards going back to 1965 - link from stock number redirects to NSN database</a:t>
            </a:r>
          </a:p>
        </p:txBody>
      </p:sp>
      <p:graphicFrame>
        <p:nvGraphicFramePr>
          <p:cNvPr id="2" name="Table 1">
            <a:extLst>
              <a:ext uri="{FF2B5EF4-FFF2-40B4-BE49-F238E27FC236}">
                <a16:creationId xmlns:a16="http://schemas.microsoft.com/office/drawing/2014/main" id="{A04E0B22-A4A7-4787-B2D9-DBFD50B1440B}"/>
              </a:ext>
            </a:extLst>
          </p:cNvPr>
          <p:cNvGraphicFramePr>
            <a:graphicFrameLocks noGrp="1"/>
          </p:cNvGraphicFramePr>
          <p:nvPr>
            <p:extLst>
              <p:ext uri="{D42A27DB-BD31-4B8C-83A1-F6EECF244321}">
                <p14:modId xmlns:p14="http://schemas.microsoft.com/office/powerpoint/2010/main" val="673449483"/>
              </p:ext>
            </p:extLst>
          </p:nvPr>
        </p:nvGraphicFramePr>
        <p:xfrm>
          <a:off x="914400" y="796811"/>
          <a:ext cx="8229600" cy="154579"/>
        </p:xfrm>
        <a:graphic>
          <a:graphicData uri="http://schemas.openxmlformats.org/drawingml/2006/table">
            <a:tbl>
              <a:tblPr/>
              <a:tblGrid>
                <a:gridCol w="1371600">
                  <a:extLst>
                    <a:ext uri="{9D8B030D-6E8A-4147-A177-3AD203B41FA5}">
                      <a16:colId xmlns:a16="http://schemas.microsoft.com/office/drawing/2014/main" val="126972047"/>
                    </a:ext>
                  </a:extLst>
                </a:gridCol>
                <a:gridCol w="1371600">
                  <a:extLst>
                    <a:ext uri="{9D8B030D-6E8A-4147-A177-3AD203B41FA5}">
                      <a16:colId xmlns:a16="http://schemas.microsoft.com/office/drawing/2014/main" val="2049760736"/>
                    </a:ext>
                  </a:extLst>
                </a:gridCol>
                <a:gridCol w="1371600">
                  <a:extLst>
                    <a:ext uri="{9D8B030D-6E8A-4147-A177-3AD203B41FA5}">
                      <a16:colId xmlns:a16="http://schemas.microsoft.com/office/drawing/2014/main" val="51404478"/>
                    </a:ext>
                  </a:extLst>
                </a:gridCol>
                <a:gridCol w="1371600">
                  <a:extLst>
                    <a:ext uri="{9D8B030D-6E8A-4147-A177-3AD203B41FA5}">
                      <a16:colId xmlns:a16="http://schemas.microsoft.com/office/drawing/2014/main" val="1619547549"/>
                    </a:ext>
                  </a:extLst>
                </a:gridCol>
                <a:gridCol w="1371600">
                  <a:extLst>
                    <a:ext uri="{9D8B030D-6E8A-4147-A177-3AD203B41FA5}">
                      <a16:colId xmlns:a16="http://schemas.microsoft.com/office/drawing/2014/main" val="4259096285"/>
                    </a:ext>
                  </a:extLst>
                </a:gridCol>
                <a:gridCol w="1371600">
                  <a:extLst>
                    <a:ext uri="{9D8B030D-6E8A-4147-A177-3AD203B41FA5}">
                      <a16:colId xmlns:a16="http://schemas.microsoft.com/office/drawing/2014/main" val="1773509866"/>
                    </a:ext>
                  </a:extLst>
                </a:gridCol>
              </a:tblGrid>
              <a:tr h="154579">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4"/>
                        </a:rPr>
                        <a:t>Why NVSBC</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Content</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3013589508"/>
                  </a:ext>
                </a:extLst>
              </a:tr>
            </a:tbl>
          </a:graphicData>
        </a:graphic>
      </p:graphicFrame>
      <p:pic>
        <p:nvPicPr>
          <p:cNvPr id="6" name="Picture 1" descr="logo">
            <a:extLst>
              <a:ext uri="{FF2B5EF4-FFF2-40B4-BE49-F238E27FC236}">
                <a16:creationId xmlns:a16="http://schemas.microsoft.com/office/drawing/2014/main" id="{964F2CBE-067D-4435-8721-883F2B2472F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38525" y="25893"/>
            <a:ext cx="2266950" cy="6725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t="13333"/>
          <a:stretch>
            <a:fillRect/>
          </a:stretch>
        </p:blipFill>
        <p:spPr bwMode="auto">
          <a:xfrm>
            <a:off x="0" y="914400"/>
            <a:ext cx="9144000" cy="5943600"/>
          </a:xfrm>
          <a:prstGeom prst="rect">
            <a:avLst/>
          </a:prstGeom>
          <a:noFill/>
          <a:ln w="9525">
            <a:noFill/>
            <a:miter lim="800000"/>
            <a:headEnd/>
            <a:tailEnd/>
          </a:ln>
        </p:spPr>
      </p:pic>
      <p:sp>
        <p:nvSpPr>
          <p:cNvPr id="3" name="Rectangle 2"/>
          <p:cNvSpPr/>
          <p:nvPr/>
        </p:nvSpPr>
        <p:spPr>
          <a:xfrm>
            <a:off x="457200" y="4648200"/>
            <a:ext cx="8382000" cy="553998"/>
          </a:xfrm>
          <a:prstGeom prst="rect">
            <a:avLst/>
          </a:prstGeom>
          <a:solidFill>
            <a:schemeClr val="accent1">
              <a:lumMod val="75000"/>
            </a:schemeClr>
          </a:solidFill>
        </p:spPr>
        <p:txBody>
          <a:bodyPr wrap="square">
            <a:spAutoFit/>
          </a:bodyPr>
          <a:lstStyle/>
          <a:p>
            <a:pPr>
              <a:defRPr/>
            </a:pPr>
            <a:r>
              <a:rPr lang="en-US" sz="1000" dirty="0">
                <a:solidFill>
                  <a:schemeClr val="bg1"/>
                </a:solidFill>
                <a:latin typeface="Arial" pitchFamily="34" charset="0"/>
                <a:cs typeface="Arial" pitchFamily="34" charset="0"/>
              </a:rPr>
              <a:t>Once the user has assisted in building a profile of key  words or NSN or NAICS or Federal Supply Classes which are monitored for daily bids</a:t>
            </a:r>
          </a:p>
          <a:p>
            <a:pPr>
              <a:defRPr/>
            </a:pPr>
            <a:r>
              <a:rPr lang="en-US" sz="1000" dirty="0">
                <a:solidFill>
                  <a:schemeClr val="bg1"/>
                </a:solidFill>
                <a:latin typeface="Arial" pitchFamily="34" charset="0"/>
                <a:cs typeface="Arial" pitchFamily="34" charset="0"/>
              </a:rPr>
              <a:t>The user will receive daily notices however the system allows users to manually check for bid opportunities in a variety of means including key words, NO OTHER system Government or industry provides this feature</a:t>
            </a:r>
          </a:p>
        </p:txBody>
      </p:sp>
      <p:graphicFrame>
        <p:nvGraphicFramePr>
          <p:cNvPr id="2" name="Table 1">
            <a:extLst>
              <a:ext uri="{FF2B5EF4-FFF2-40B4-BE49-F238E27FC236}">
                <a16:creationId xmlns:a16="http://schemas.microsoft.com/office/drawing/2014/main" id="{C9CA23B9-435F-43A8-8B6D-64D8D0FB4C74}"/>
              </a:ext>
            </a:extLst>
          </p:cNvPr>
          <p:cNvGraphicFramePr>
            <a:graphicFrameLocks noGrp="1"/>
          </p:cNvGraphicFramePr>
          <p:nvPr>
            <p:extLst>
              <p:ext uri="{D42A27DB-BD31-4B8C-83A1-F6EECF244321}">
                <p14:modId xmlns:p14="http://schemas.microsoft.com/office/powerpoint/2010/main" val="984627589"/>
              </p:ext>
            </p:extLst>
          </p:nvPr>
        </p:nvGraphicFramePr>
        <p:xfrm>
          <a:off x="533400" y="706119"/>
          <a:ext cx="8229600" cy="154579"/>
        </p:xfrm>
        <a:graphic>
          <a:graphicData uri="http://schemas.openxmlformats.org/drawingml/2006/table">
            <a:tbl>
              <a:tblPr/>
              <a:tblGrid>
                <a:gridCol w="1371600">
                  <a:extLst>
                    <a:ext uri="{9D8B030D-6E8A-4147-A177-3AD203B41FA5}">
                      <a16:colId xmlns:a16="http://schemas.microsoft.com/office/drawing/2014/main" val="2958062738"/>
                    </a:ext>
                  </a:extLst>
                </a:gridCol>
                <a:gridCol w="1371600">
                  <a:extLst>
                    <a:ext uri="{9D8B030D-6E8A-4147-A177-3AD203B41FA5}">
                      <a16:colId xmlns:a16="http://schemas.microsoft.com/office/drawing/2014/main" val="2606083127"/>
                    </a:ext>
                  </a:extLst>
                </a:gridCol>
                <a:gridCol w="1371600">
                  <a:extLst>
                    <a:ext uri="{9D8B030D-6E8A-4147-A177-3AD203B41FA5}">
                      <a16:colId xmlns:a16="http://schemas.microsoft.com/office/drawing/2014/main" val="80457924"/>
                    </a:ext>
                  </a:extLst>
                </a:gridCol>
                <a:gridCol w="1371600">
                  <a:extLst>
                    <a:ext uri="{9D8B030D-6E8A-4147-A177-3AD203B41FA5}">
                      <a16:colId xmlns:a16="http://schemas.microsoft.com/office/drawing/2014/main" val="1443903718"/>
                    </a:ext>
                  </a:extLst>
                </a:gridCol>
                <a:gridCol w="1371600">
                  <a:extLst>
                    <a:ext uri="{9D8B030D-6E8A-4147-A177-3AD203B41FA5}">
                      <a16:colId xmlns:a16="http://schemas.microsoft.com/office/drawing/2014/main" val="3135393282"/>
                    </a:ext>
                  </a:extLst>
                </a:gridCol>
                <a:gridCol w="1371600">
                  <a:extLst>
                    <a:ext uri="{9D8B030D-6E8A-4147-A177-3AD203B41FA5}">
                      <a16:colId xmlns:a16="http://schemas.microsoft.com/office/drawing/2014/main" val="2497593147"/>
                    </a:ext>
                  </a:extLst>
                </a:gridCol>
              </a:tblGrid>
              <a:tr h="154579">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4"/>
                        </a:rPr>
                        <a:t>Why NVSBC</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Content</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143003722"/>
                  </a:ext>
                </a:extLst>
              </a:tr>
            </a:tbl>
          </a:graphicData>
        </a:graphic>
      </p:graphicFrame>
      <p:pic>
        <p:nvPicPr>
          <p:cNvPr id="6" name="Picture 1" descr="logo">
            <a:extLst>
              <a:ext uri="{FF2B5EF4-FFF2-40B4-BE49-F238E27FC236}">
                <a16:creationId xmlns:a16="http://schemas.microsoft.com/office/drawing/2014/main" id="{01A5B45B-3447-4031-83D9-8499AE8F755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38525" y="6739"/>
            <a:ext cx="2266950" cy="6725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t="13333"/>
          <a:stretch>
            <a:fillRect/>
          </a:stretch>
        </p:blipFill>
        <p:spPr bwMode="auto">
          <a:xfrm>
            <a:off x="0" y="914400"/>
            <a:ext cx="9144000" cy="5943600"/>
          </a:xfrm>
          <a:prstGeom prst="rect">
            <a:avLst/>
          </a:prstGeom>
          <a:noFill/>
          <a:ln w="9525">
            <a:noFill/>
            <a:miter lim="800000"/>
            <a:headEnd/>
            <a:tailEnd/>
          </a:ln>
        </p:spPr>
      </p:pic>
      <p:graphicFrame>
        <p:nvGraphicFramePr>
          <p:cNvPr id="2" name="Table 1">
            <a:extLst>
              <a:ext uri="{FF2B5EF4-FFF2-40B4-BE49-F238E27FC236}">
                <a16:creationId xmlns:a16="http://schemas.microsoft.com/office/drawing/2014/main" id="{69DF8511-138B-4E76-BC27-17FF558EA222}"/>
              </a:ext>
            </a:extLst>
          </p:cNvPr>
          <p:cNvGraphicFramePr>
            <a:graphicFrameLocks noGrp="1"/>
          </p:cNvGraphicFramePr>
          <p:nvPr>
            <p:extLst>
              <p:ext uri="{D42A27DB-BD31-4B8C-83A1-F6EECF244321}">
                <p14:modId xmlns:p14="http://schemas.microsoft.com/office/powerpoint/2010/main" val="554410026"/>
              </p:ext>
            </p:extLst>
          </p:nvPr>
        </p:nvGraphicFramePr>
        <p:xfrm>
          <a:off x="609600" y="723438"/>
          <a:ext cx="8229600" cy="154579"/>
        </p:xfrm>
        <a:graphic>
          <a:graphicData uri="http://schemas.openxmlformats.org/drawingml/2006/table">
            <a:tbl>
              <a:tblPr/>
              <a:tblGrid>
                <a:gridCol w="1371600">
                  <a:extLst>
                    <a:ext uri="{9D8B030D-6E8A-4147-A177-3AD203B41FA5}">
                      <a16:colId xmlns:a16="http://schemas.microsoft.com/office/drawing/2014/main" val="1635183034"/>
                    </a:ext>
                  </a:extLst>
                </a:gridCol>
                <a:gridCol w="1371600">
                  <a:extLst>
                    <a:ext uri="{9D8B030D-6E8A-4147-A177-3AD203B41FA5}">
                      <a16:colId xmlns:a16="http://schemas.microsoft.com/office/drawing/2014/main" val="3888781258"/>
                    </a:ext>
                  </a:extLst>
                </a:gridCol>
                <a:gridCol w="1371600">
                  <a:extLst>
                    <a:ext uri="{9D8B030D-6E8A-4147-A177-3AD203B41FA5}">
                      <a16:colId xmlns:a16="http://schemas.microsoft.com/office/drawing/2014/main" val="701454011"/>
                    </a:ext>
                  </a:extLst>
                </a:gridCol>
                <a:gridCol w="1371600">
                  <a:extLst>
                    <a:ext uri="{9D8B030D-6E8A-4147-A177-3AD203B41FA5}">
                      <a16:colId xmlns:a16="http://schemas.microsoft.com/office/drawing/2014/main" val="4160457222"/>
                    </a:ext>
                  </a:extLst>
                </a:gridCol>
                <a:gridCol w="1371600">
                  <a:extLst>
                    <a:ext uri="{9D8B030D-6E8A-4147-A177-3AD203B41FA5}">
                      <a16:colId xmlns:a16="http://schemas.microsoft.com/office/drawing/2014/main" val="3996481094"/>
                    </a:ext>
                  </a:extLst>
                </a:gridCol>
                <a:gridCol w="1371600">
                  <a:extLst>
                    <a:ext uri="{9D8B030D-6E8A-4147-A177-3AD203B41FA5}">
                      <a16:colId xmlns:a16="http://schemas.microsoft.com/office/drawing/2014/main" val="4101989933"/>
                    </a:ext>
                  </a:extLst>
                </a:gridCol>
              </a:tblGrid>
              <a:tr h="154579">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4"/>
                        </a:rPr>
                        <a:t>Why NVSBC</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Content</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1616505920"/>
                  </a:ext>
                </a:extLst>
              </a:tr>
            </a:tbl>
          </a:graphicData>
        </a:graphic>
      </p:graphicFrame>
      <p:pic>
        <p:nvPicPr>
          <p:cNvPr id="5" name="Picture 1" descr="logo">
            <a:extLst>
              <a:ext uri="{FF2B5EF4-FFF2-40B4-BE49-F238E27FC236}">
                <a16:creationId xmlns:a16="http://schemas.microsoft.com/office/drawing/2014/main" id="{525C21A9-D2F9-4E96-8152-31530FE1B4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90925" y="0"/>
            <a:ext cx="2266950" cy="6725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t="13333"/>
          <a:stretch>
            <a:fillRect/>
          </a:stretch>
        </p:blipFill>
        <p:spPr bwMode="auto">
          <a:xfrm>
            <a:off x="0" y="914400"/>
            <a:ext cx="9144000" cy="5943600"/>
          </a:xfrm>
          <a:prstGeom prst="rect">
            <a:avLst/>
          </a:prstGeom>
          <a:noFill/>
          <a:ln w="9525">
            <a:noFill/>
            <a:miter lim="800000"/>
            <a:headEnd/>
            <a:tailEnd/>
          </a:ln>
        </p:spPr>
      </p:pic>
      <p:graphicFrame>
        <p:nvGraphicFramePr>
          <p:cNvPr id="2" name="Table 1">
            <a:extLst>
              <a:ext uri="{FF2B5EF4-FFF2-40B4-BE49-F238E27FC236}">
                <a16:creationId xmlns:a16="http://schemas.microsoft.com/office/drawing/2014/main" id="{ABEC785E-90F8-4F5E-88F9-7601795478F5}"/>
              </a:ext>
            </a:extLst>
          </p:cNvPr>
          <p:cNvGraphicFramePr>
            <a:graphicFrameLocks noGrp="1"/>
          </p:cNvGraphicFramePr>
          <p:nvPr>
            <p:extLst>
              <p:ext uri="{D42A27DB-BD31-4B8C-83A1-F6EECF244321}">
                <p14:modId xmlns:p14="http://schemas.microsoft.com/office/powerpoint/2010/main" val="796550838"/>
              </p:ext>
            </p:extLst>
          </p:nvPr>
        </p:nvGraphicFramePr>
        <p:xfrm>
          <a:off x="381000" y="714941"/>
          <a:ext cx="8229600" cy="154579"/>
        </p:xfrm>
        <a:graphic>
          <a:graphicData uri="http://schemas.openxmlformats.org/drawingml/2006/table">
            <a:tbl>
              <a:tblPr/>
              <a:tblGrid>
                <a:gridCol w="1371600">
                  <a:extLst>
                    <a:ext uri="{9D8B030D-6E8A-4147-A177-3AD203B41FA5}">
                      <a16:colId xmlns:a16="http://schemas.microsoft.com/office/drawing/2014/main" val="2077741080"/>
                    </a:ext>
                  </a:extLst>
                </a:gridCol>
                <a:gridCol w="1371600">
                  <a:extLst>
                    <a:ext uri="{9D8B030D-6E8A-4147-A177-3AD203B41FA5}">
                      <a16:colId xmlns:a16="http://schemas.microsoft.com/office/drawing/2014/main" val="525672787"/>
                    </a:ext>
                  </a:extLst>
                </a:gridCol>
                <a:gridCol w="1371600">
                  <a:extLst>
                    <a:ext uri="{9D8B030D-6E8A-4147-A177-3AD203B41FA5}">
                      <a16:colId xmlns:a16="http://schemas.microsoft.com/office/drawing/2014/main" val="2914614182"/>
                    </a:ext>
                  </a:extLst>
                </a:gridCol>
                <a:gridCol w="1371600">
                  <a:extLst>
                    <a:ext uri="{9D8B030D-6E8A-4147-A177-3AD203B41FA5}">
                      <a16:colId xmlns:a16="http://schemas.microsoft.com/office/drawing/2014/main" val="4263172100"/>
                    </a:ext>
                  </a:extLst>
                </a:gridCol>
                <a:gridCol w="1371600">
                  <a:extLst>
                    <a:ext uri="{9D8B030D-6E8A-4147-A177-3AD203B41FA5}">
                      <a16:colId xmlns:a16="http://schemas.microsoft.com/office/drawing/2014/main" val="916706910"/>
                    </a:ext>
                  </a:extLst>
                </a:gridCol>
                <a:gridCol w="1371600">
                  <a:extLst>
                    <a:ext uri="{9D8B030D-6E8A-4147-A177-3AD203B41FA5}">
                      <a16:colId xmlns:a16="http://schemas.microsoft.com/office/drawing/2014/main" val="1491294685"/>
                    </a:ext>
                  </a:extLst>
                </a:gridCol>
              </a:tblGrid>
              <a:tr h="154579">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4"/>
                        </a:rPr>
                        <a:t>Why NVSBC</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Content</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830201509"/>
                  </a:ext>
                </a:extLst>
              </a:tr>
            </a:tbl>
          </a:graphicData>
        </a:graphic>
      </p:graphicFrame>
      <p:pic>
        <p:nvPicPr>
          <p:cNvPr id="5" name="Picture 1" descr="logo">
            <a:extLst>
              <a:ext uri="{FF2B5EF4-FFF2-40B4-BE49-F238E27FC236}">
                <a16:creationId xmlns:a16="http://schemas.microsoft.com/office/drawing/2014/main" id="{802EB8BE-120B-445C-9879-900638BE02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9617"/>
            <a:ext cx="2266950" cy="6725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rotWithShape="1">
          <a:blip r:embed="rId2" cstate="print"/>
          <a:srcRect t="-55" b="55"/>
          <a:stretch/>
        </p:blipFill>
        <p:spPr bwMode="auto">
          <a:xfrm>
            <a:off x="0" y="16598"/>
            <a:ext cx="9144000" cy="6858000"/>
          </a:xfrm>
          <a:prstGeom prst="rect">
            <a:avLst/>
          </a:prstGeom>
          <a:noFill/>
          <a:ln w="9525">
            <a:noFill/>
            <a:miter lim="800000"/>
            <a:headEnd/>
            <a:tailEnd/>
          </a:ln>
        </p:spPr>
      </p:pic>
      <p:sp>
        <p:nvSpPr>
          <p:cNvPr id="3" name="Rectangle 2"/>
          <p:cNvSpPr/>
          <p:nvPr/>
        </p:nvSpPr>
        <p:spPr>
          <a:xfrm>
            <a:off x="762000" y="3962400"/>
            <a:ext cx="8001000" cy="553998"/>
          </a:xfrm>
          <a:prstGeom prst="rect">
            <a:avLst/>
          </a:prstGeom>
          <a:solidFill>
            <a:schemeClr val="accent1">
              <a:lumMod val="75000"/>
            </a:schemeClr>
          </a:solidFill>
        </p:spPr>
        <p:txBody>
          <a:bodyPr wrap="square">
            <a:spAutoFit/>
          </a:bodyPr>
          <a:lstStyle/>
          <a:p>
            <a:pPr>
              <a:defRPr/>
            </a:pPr>
            <a:r>
              <a:rPr lang="en-US" sz="1000" dirty="0">
                <a:solidFill>
                  <a:schemeClr val="bg1"/>
                </a:solidFill>
                <a:latin typeface="Arial" pitchFamily="34" charset="0"/>
                <a:cs typeface="Arial" pitchFamily="34" charset="0"/>
              </a:rPr>
              <a:t>In the vendor search- user may search using any number of combination of search criteria to prospect in the commercial world by zip or key word, company name, and other search methods- there is a second pull down box which allows two search methods plus searching within a state- another totally unique feature of WinBids Pro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t="13333"/>
          <a:stretch>
            <a:fillRect/>
          </a:stretch>
        </p:blipFill>
        <p:spPr bwMode="auto">
          <a:xfrm>
            <a:off x="0" y="948578"/>
            <a:ext cx="9144000" cy="5943600"/>
          </a:xfrm>
          <a:prstGeom prst="rect">
            <a:avLst/>
          </a:prstGeom>
          <a:noFill/>
          <a:ln w="9525">
            <a:noFill/>
            <a:miter lim="800000"/>
            <a:headEnd/>
            <a:tailEnd/>
          </a:ln>
        </p:spPr>
      </p:pic>
      <p:sp>
        <p:nvSpPr>
          <p:cNvPr id="3" name="Rectangle 2"/>
          <p:cNvSpPr/>
          <p:nvPr/>
        </p:nvSpPr>
        <p:spPr>
          <a:xfrm>
            <a:off x="609600" y="5410200"/>
            <a:ext cx="8001000" cy="861774"/>
          </a:xfrm>
          <a:prstGeom prst="rect">
            <a:avLst/>
          </a:prstGeom>
        </p:spPr>
        <p:txBody>
          <a:bodyPr wrap="square">
            <a:spAutoFit/>
          </a:bodyPr>
          <a:lstStyle/>
          <a:p>
            <a:pPr>
              <a:defRPr/>
            </a:pPr>
            <a:r>
              <a:rPr lang="en-US" sz="1000" b="1" dirty="0"/>
              <a:t>The WinBids Pro database is organized to allow the  user to do market research on what is being acquired by the Government- who are the acquisition people involved- who is the current incumbent contractors and so on- all research you require to successfully market to either the Military or Federal Government. WinBids Pro  also provides two databases, one via email and one in </a:t>
            </a:r>
            <a:r>
              <a:rPr lang="en-US" sz="1000" b="1" dirty="0" err="1"/>
              <a:t>theWinBids</a:t>
            </a:r>
            <a:r>
              <a:rPr lang="en-US" sz="1000" b="1" dirty="0"/>
              <a:t> Pro  system that notifies you of any opportunity that matches a profile that your organization and WinBids Pro  set up. The daily emails contain not only salient bid response information but technical data that may be required RESEARCH- MARKETING- SALES ASSISTANCE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t="13333"/>
          <a:stretch>
            <a:fillRect/>
          </a:stretch>
        </p:blipFill>
        <p:spPr bwMode="auto">
          <a:xfrm>
            <a:off x="0" y="914400"/>
            <a:ext cx="9144000" cy="5943600"/>
          </a:xfrm>
          <a:prstGeom prst="rect">
            <a:avLst/>
          </a:prstGeom>
          <a:noFill/>
          <a:ln w="9525">
            <a:noFill/>
            <a:miter lim="800000"/>
            <a:headEnd/>
            <a:tailEnd/>
          </a:ln>
        </p:spPr>
      </p:pic>
      <p:sp>
        <p:nvSpPr>
          <p:cNvPr id="3" name="Rectangle 2"/>
          <p:cNvSpPr/>
          <p:nvPr/>
        </p:nvSpPr>
        <p:spPr>
          <a:xfrm>
            <a:off x="762000" y="4648200"/>
            <a:ext cx="7924800" cy="400110"/>
          </a:xfrm>
          <a:prstGeom prst="rect">
            <a:avLst/>
          </a:prstGeom>
          <a:solidFill>
            <a:schemeClr val="accent1">
              <a:lumMod val="75000"/>
            </a:schemeClr>
          </a:solidFill>
        </p:spPr>
        <p:txBody>
          <a:bodyPr wrap="square">
            <a:spAutoFit/>
          </a:bodyPr>
          <a:lstStyle/>
          <a:p>
            <a:pPr>
              <a:defRPr/>
            </a:pPr>
            <a:r>
              <a:rPr lang="en-US" sz="1000" b="1" dirty="0">
                <a:solidFill>
                  <a:schemeClr val="bg1"/>
                </a:solidFill>
                <a:latin typeface="Arial" pitchFamily="34" charset="0"/>
                <a:cs typeface="Arial" pitchFamily="34" charset="0"/>
              </a:rPr>
              <a:t>Contractor database includes award history, key contact data in hundreds of thousands of cases as well as awards for parts and services. System provides listing of DoD preference for contractor parts in MCRL WinBids Pro  provides 400,000 emails</a:t>
            </a:r>
          </a:p>
        </p:txBody>
      </p:sp>
      <p:graphicFrame>
        <p:nvGraphicFramePr>
          <p:cNvPr id="2" name="Table 1">
            <a:extLst>
              <a:ext uri="{FF2B5EF4-FFF2-40B4-BE49-F238E27FC236}">
                <a16:creationId xmlns:a16="http://schemas.microsoft.com/office/drawing/2014/main" id="{BD97375F-2C1B-42D7-BC34-021C9B7B76FA}"/>
              </a:ext>
            </a:extLst>
          </p:cNvPr>
          <p:cNvGraphicFramePr>
            <a:graphicFrameLocks noGrp="1"/>
          </p:cNvGraphicFramePr>
          <p:nvPr>
            <p:extLst>
              <p:ext uri="{D42A27DB-BD31-4B8C-83A1-F6EECF244321}">
                <p14:modId xmlns:p14="http://schemas.microsoft.com/office/powerpoint/2010/main" val="2835189477"/>
              </p:ext>
            </p:extLst>
          </p:nvPr>
        </p:nvGraphicFramePr>
        <p:xfrm>
          <a:off x="457200" y="776030"/>
          <a:ext cx="8229600" cy="154579"/>
        </p:xfrm>
        <a:graphic>
          <a:graphicData uri="http://schemas.openxmlformats.org/drawingml/2006/table">
            <a:tbl>
              <a:tblPr/>
              <a:tblGrid>
                <a:gridCol w="1371600">
                  <a:extLst>
                    <a:ext uri="{9D8B030D-6E8A-4147-A177-3AD203B41FA5}">
                      <a16:colId xmlns:a16="http://schemas.microsoft.com/office/drawing/2014/main" val="1427564166"/>
                    </a:ext>
                  </a:extLst>
                </a:gridCol>
                <a:gridCol w="1371600">
                  <a:extLst>
                    <a:ext uri="{9D8B030D-6E8A-4147-A177-3AD203B41FA5}">
                      <a16:colId xmlns:a16="http://schemas.microsoft.com/office/drawing/2014/main" val="2670293201"/>
                    </a:ext>
                  </a:extLst>
                </a:gridCol>
                <a:gridCol w="1371600">
                  <a:extLst>
                    <a:ext uri="{9D8B030D-6E8A-4147-A177-3AD203B41FA5}">
                      <a16:colId xmlns:a16="http://schemas.microsoft.com/office/drawing/2014/main" val="1291919491"/>
                    </a:ext>
                  </a:extLst>
                </a:gridCol>
                <a:gridCol w="1371600">
                  <a:extLst>
                    <a:ext uri="{9D8B030D-6E8A-4147-A177-3AD203B41FA5}">
                      <a16:colId xmlns:a16="http://schemas.microsoft.com/office/drawing/2014/main" val="3701358800"/>
                    </a:ext>
                  </a:extLst>
                </a:gridCol>
                <a:gridCol w="1371600">
                  <a:extLst>
                    <a:ext uri="{9D8B030D-6E8A-4147-A177-3AD203B41FA5}">
                      <a16:colId xmlns:a16="http://schemas.microsoft.com/office/drawing/2014/main" val="3826971849"/>
                    </a:ext>
                  </a:extLst>
                </a:gridCol>
                <a:gridCol w="1371600">
                  <a:extLst>
                    <a:ext uri="{9D8B030D-6E8A-4147-A177-3AD203B41FA5}">
                      <a16:colId xmlns:a16="http://schemas.microsoft.com/office/drawing/2014/main" val="2324163553"/>
                    </a:ext>
                  </a:extLst>
                </a:gridCol>
              </a:tblGrid>
              <a:tr h="154579">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4"/>
                        </a:rPr>
                        <a:t>Why NVSBC</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Content</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2821547192"/>
                  </a:ext>
                </a:extLst>
              </a:tr>
            </a:tbl>
          </a:graphicData>
        </a:graphic>
      </p:graphicFrame>
      <p:pic>
        <p:nvPicPr>
          <p:cNvPr id="6" name="Picture 1" descr="logo">
            <a:extLst>
              <a:ext uri="{FF2B5EF4-FFF2-40B4-BE49-F238E27FC236}">
                <a16:creationId xmlns:a16="http://schemas.microsoft.com/office/drawing/2014/main" id="{BD1406B5-6147-4780-A9ED-AD75A39D777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34316"/>
            <a:ext cx="2266950" cy="6725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t="13333"/>
          <a:stretch>
            <a:fillRect/>
          </a:stretch>
        </p:blipFill>
        <p:spPr bwMode="auto">
          <a:xfrm>
            <a:off x="0" y="914400"/>
            <a:ext cx="9144000" cy="5943600"/>
          </a:xfrm>
          <a:prstGeom prst="rect">
            <a:avLst/>
          </a:prstGeom>
          <a:noFill/>
          <a:ln w="9525">
            <a:noFill/>
            <a:miter lim="800000"/>
            <a:headEnd/>
            <a:tailEnd/>
          </a:ln>
        </p:spPr>
      </p:pic>
      <p:graphicFrame>
        <p:nvGraphicFramePr>
          <p:cNvPr id="4" name="Table 3">
            <a:extLst>
              <a:ext uri="{FF2B5EF4-FFF2-40B4-BE49-F238E27FC236}">
                <a16:creationId xmlns:a16="http://schemas.microsoft.com/office/drawing/2014/main" id="{22A616C4-9674-477B-A925-1FAA6E960870}"/>
              </a:ext>
            </a:extLst>
          </p:cNvPr>
          <p:cNvGraphicFramePr>
            <a:graphicFrameLocks noGrp="1"/>
          </p:cNvGraphicFramePr>
          <p:nvPr>
            <p:extLst>
              <p:ext uri="{D42A27DB-BD31-4B8C-83A1-F6EECF244321}">
                <p14:modId xmlns:p14="http://schemas.microsoft.com/office/powerpoint/2010/main" val="2823126476"/>
              </p:ext>
            </p:extLst>
          </p:nvPr>
        </p:nvGraphicFramePr>
        <p:xfrm>
          <a:off x="457200" y="784908"/>
          <a:ext cx="8229600" cy="154579"/>
        </p:xfrm>
        <a:graphic>
          <a:graphicData uri="http://schemas.openxmlformats.org/drawingml/2006/table">
            <a:tbl>
              <a:tblPr/>
              <a:tblGrid>
                <a:gridCol w="1371600">
                  <a:extLst>
                    <a:ext uri="{9D8B030D-6E8A-4147-A177-3AD203B41FA5}">
                      <a16:colId xmlns:a16="http://schemas.microsoft.com/office/drawing/2014/main" val="2704497504"/>
                    </a:ext>
                  </a:extLst>
                </a:gridCol>
                <a:gridCol w="1371600">
                  <a:extLst>
                    <a:ext uri="{9D8B030D-6E8A-4147-A177-3AD203B41FA5}">
                      <a16:colId xmlns:a16="http://schemas.microsoft.com/office/drawing/2014/main" val="799618378"/>
                    </a:ext>
                  </a:extLst>
                </a:gridCol>
                <a:gridCol w="1371600">
                  <a:extLst>
                    <a:ext uri="{9D8B030D-6E8A-4147-A177-3AD203B41FA5}">
                      <a16:colId xmlns:a16="http://schemas.microsoft.com/office/drawing/2014/main" val="3071401883"/>
                    </a:ext>
                  </a:extLst>
                </a:gridCol>
                <a:gridCol w="1371600">
                  <a:extLst>
                    <a:ext uri="{9D8B030D-6E8A-4147-A177-3AD203B41FA5}">
                      <a16:colId xmlns:a16="http://schemas.microsoft.com/office/drawing/2014/main" val="4107330396"/>
                    </a:ext>
                  </a:extLst>
                </a:gridCol>
                <a:gridCol w="1371600">
                  <a:extLst>
                    <a:ext uri="{9D8B030D-6E8A-4147-A177-3AD203B41FA5}">
                      <a16:colId xmlns:a16="http://schemas.microsoft.com/office/drawing/2014/main" val="656879531"/>
                    </a:ext>
                  </a:extLst>
                </a:gridCol>
                <a:gridCol w="1371600">
                  <a:extLst>
                    <a:ext uri="{9D8B030D-6E8A-4147-A177-3AD203B41FA5}">
                      <a16:colId xmlns:a16="http://schemas.microsoft.com/office/drawing/2014/main" val="2366533177"/>
                    </a:ext>
                  </a:extLst>
                </a:gridCol>
              </a:tblGrid>
              <a:tr h="154579">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4"/>
                        </a:rPr>
                        <a:t>Why NVSBC</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Content</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3766432509"/>
                  </a:ext>
                </a:extLst>
              </a:tr>
            </a:tbl>
          </a:graphicData>
        </a:graphic>
      </p:graphicFrame>
      <p:pic>
        <p:nvPicPr>
          <p:cNvPr id="6" name="Picture 1" descr="logo">
            <a:extLst>
              <a:ext uri="{FF2B5EF4-FFF2-40B4-BE49-F238E27FC236}">
                <a16:creationId xmlns:a16="http://schemas.microsoft.com/office/drawing/2014/main" id="{9F3826A8-0D91-43F0-8BB4-6DE7BF36F46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47633"/>
            <a:ext cx="2266950" cy="6725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t="13333"/>
          <a:stretch>
            <a:fillRect/>
          </a:stretch>
        </p:blipFill>
        <p:spPr bwMode="auto">
          <a:xfrm>
            <a:off x="0" y="914400"/>
            <a:ext cx="9144000" cy="5943600"/>
          </a:xfrm>
          <a:prstGeom prst="rect">
            <a:avLst/>
          </a:prstGeom>
          <a:noFill/>
          <a:ln w="9525">
            <a:noFill/>
            <a:miter lim="800000"/>
            <a:headEnd/>
            <a:tailEnd/>
          </a:ln>
        </p:spPr>
      </p:pic>
      <p:graphicFrame>
        <p:nvGraphicFramePr>
          <p:cNvPr id="2" name="Table 1">
            <a:extLst>
              <a:ext uri="{FF2B5EF4-FFF2-40B4-BE49-F238E27FC236}">
                <a16:creationId xmlns:a16="http://schemas.microsoft.com/office/drawing/2014/main" id="{84461CC5-8AD1-4E43-9079-2C4287A79E62}"/>
              </a:ext>
            </a:extLst>
          </p:cNvPr>
          <p:cNvGraphicFramePr>
            <a:graphicFrameLocks noGrp="1"/>
          </p:cNvGraphicFramePr>
          <p:nvPr>
            <p:extLst>
              <p:ext uri="{D42A27DB-BD31-4B8C-83A1-F6EECF244321}">
                <p14:modId xmlns:p14="http://schemas.microsoft.com/office/powerpoint/2010/main" val="273224792"/>
              </p:ext>
            </p:extLst>
          </p:nvPr>
        </p:nvGraphicFramePr>
        <p:xfrm>
          <a:off x="533400" y="759821"/>
          <a:ext cx="8229600" cy="154579"/>
        </p:xfrm>
        <a:graphic>
          <a:graphicData uri="http://schemas.openxmlformats.org/drawingml/2006/table">
            <a:tbl>
              <a:tblPr/>
              <a:tblGrid>
                <a:gridCol w="1371600">
                  <a:extLst>
                    <a:ext uri="{9D8B030D-6E8A-4147-A177-3AD203B41FA5}">
                      <a16:colId xmlns:a16="http://schemas.microsoft.com/office/drawing/2014/main" val="2048967811"/>
                    </a:ext>
                  </a:extLst>
                </a:gridCol>
                <a:gridCol w="1371600">
                  <a:extLst>
                    <a:ext uri="{9D8B030D-6E8A-4147-A177-3AD203B41FA5}">
                      <a16:colId xmlns:a16="http://schemas.microsoft.com/office/drawing/2014/main" val="616049039"/>
                    </a:ext>
                  </a:extLst>
                </a:gridCol>
                <a:gridCol w="1371600">
                  <a:extLst>
                    <a:ext uri="{9D8B030D-6E8A-4147-A177-3AD203B41FA5}">
                      <a16:colId xmlns:a16="http://schemas.microsoft.com/office/drawing/2014/main" val="709195887"/>
                    </a:ext>
                  </a:extLst>
                </a:gridCol>
                <a:gridCol w="1371600">
                  <a:extLst>
                    <a:ext uri="{9D8B030D-6E8A-4147-A177-3AD203B41FA5}">
                      <a16:colId xmlns:a16="http://schemas.microsoft.com/office/drawing/2014/main" val="1851658729"/>
                    </a:ext>
                  </a:extLst>
                </a:gridCol>
                <a:gridCol w="1371600">
                  <a:extLst>
                    <a:ext uri="{9D8B030D-6E8A-4147-A177-3AD203B41FA5}">
                      <a16:colId xmlns:a16="http://schemas.microsoft.com/office/drawing/2014/main" val="4008304704"/>
                    </a:ext>
                  </a:extLst>
                </a:gridCol>
                <a:gridCol w="1371600">
                  <a:extLst>
                    <a:ext uri="{9D8B030D-6E8A-4147-A177-3AD203B41FA5}">
                      <a16:colId xmlns:a16="http://schemas.microsoft.com/office/drawing/2014/main" val="1355527330"/>
                    </a:ext>
                  </a:extLst>
                </a:gridCol>
              </a:tblGrid>
              <a:tr h="154579">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4"/>
                        </a:rPr>
                        <a:t>Why NVSBC</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Content</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3719314154"/>
                  </a:ext>
                </a:extLst>
              </a:tr>
            </a:tbl>
          </a:graphicData>
        </a:graphic>
      </p:graphicFrame>
      <p:pic>
        <p:nvPicPr>
          <p:cNvPr id="5" name="Picture 1" descr="logo">
            <a:extLst>
              <a:ext uri="{FF2B5EF4-FFF2-40B4-BE49-F238E27FC236}">
                <a16:creationId xmlns:a16="http://schemas.microsoft.com/office/drawing/2014/main" id="{423F93C2-DF22-4AA1-9852-0782AD15E10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14725" y="22194"/>
            <a:ext cx="2266950" cy="6725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t="13333"/>
          <a:stretch>
            <a:fillRect/>
          </a:stretch>
        </p:blipFill>
        <p:spPr bwMode="auto">
          <a:xfrm>
            <a:off x="0" y="914400"/>
            <a:ext cx="9144000" cy="5943600"/>
          </a:xfrm>
          <a:prstGeom prst="rect">
            <a:avLst/>
          </a:prstGeom>
          <a:noFill/>
          <a:ln w="9525">
            <a:noFill/>
            <a:miter lim="800000"/>
            <a:headEnd/>
            <a:tailEnd/>
          </a:ln>
        </p:spPr>
      </p:pic>
      <p:sp>
        <p:nvSpPr>
          <p:cNvPr id="3" name="Rectangle 2"/>
          <p:cNvSpPr/>
          <p:nvPr/>
        </p:nvSpPr>
        <p:spPr>
          <a:xfrm>
            <a:off x="990600" y="4038600"/>
            <a:ext cx="7086600" cy="400110"/>
          </a:xfrm>
          <a:prstGeom prst="rect">
            <a:avLst/>
          </a:prstGeom>
          <a:solidFill>
            <a:schemeClr val="accent1">
              <a:lumMod val="75000"/>
            </a:schemeClr>
          </a:solidFill>
        </p:spPr>
        <p:txBody>
          <a:bodyPr wrap="square">
            <a:spAutoFit/>
          </a:bodyPr>
          <a:lstStyle/>
          <a:p>
            <a:pPr>
              <a:defRPr/>
            </a:pPr>
            <a:r>
              <a:rPr lang="en-US" sz="1000" dirty="0">
                <a:solidFill>
                  <a:schemeClr val="bg1"/>
                </a:solidFill>
                <a:latin typeface="Arial" pitchFamily="34" charset="0"/>
                <a:cs typeface="Arial" pitchFamily="34" charset="0"/>
              </a:rPr>
              <a:t>In cases of research to review all details of data pertaining to a National Stock Number, the company provides several methods to determine if there is a National Stock Number on a product and if so provide all salient tech data and prices</a:t>
            </a:r>
          </a:p>
        </p:txBody>
      </p:sp>
      <p:graphicFrame>
        <p:nvGraphicFramePr>
          <p:cNvPr id="2" name="Table 1">
            <a:extLst>
              <a:ext uri="{FF2B5EF4-FFF2-40B4-BE49-F238E27FC236}">
                <a16:creationId xmlns:a16="http://schemas.microsoft.com/office/drawing/2014/main" id="{547EF668-3A02-4D3D-953B-BBC4717003A4}"/>
              </a:ext>
            </a:extLst>
          </p:cNvPr>
          <p:cNvGraphicFramePr>
            <a:graphicFrameLocks noGrp="1"/>
          </p:cNvGraphicFramePr>
          <p:nvPr>
            <p:extLst>
              <p:ext uri="{D42A27DB-BD31-4B8C-83A1-F6EECF244321}">
                <p14:modId xmlns:p14="http://schemas.microsoft.com/office/powerpoint/2010/main" val="3314691534"/>
              </p:ext>
            </p:extLst>
          </p:nvPr>
        </p:nvGraphicFramePr>
        <p:xfrm>
          <a:off x="533400" y="759821"/>
          <a:ext cx="8229600" cy="154579"/>
        </p:xfrm>
        <a:graphic>
          <a:graphicData uri="http://schemas.openxmlformats.org/drawingml/2006/table">
            <a:tbl>
              <a:tblPr/>
              <a:tblGrid>
                <a:gridCol w="1371600">
                  <a:extLst>
                    <a:ext uri="{9D8B030D-6E8A-4147-A177-3AD203B41FA5}">
                      <a16:colId xmlns:a16="http://schemas.microsoft.com/office/drawing/2014/main" val="3186165844"/>
                    </a:ext>
                  </a:extLst>
                </a:gridCol>
                <a:gridCol w="1371600">
                  <a:extLst>
                    <a:ext uri="{9D8B030D-6E8A-4147-A177-3AD203B41FA5}">
                      <a16:colId xmlns:a16="http://schemas.microsoft.com/office/drawing/2014/main" val="3913577209"/>
                    </a:ext>
                  </a:extLst>
                </a:gridCol>
                <a:gridCol w="1371600">
                  <a:extLst>
                    <a:ext uri="{9D8B030D-6E8A-4147-A177-3AD203B41FA5}">
                      <a16:colId xmlns:a16="http://schemas.microsoft.com/office/drawing/2014/main" val="1863407432"/>
                    </a:ext>
                  </a:extLst>
                </a:gridCol>
                <a:gridCol w="1371600">
                  <a:extLst>
                    <a:ext uri="{9D8B030D-6E8A-4147-A177-3AD203B41FA5}">
                      <a16:colId xmlns:a16="http://schemas.microsoft.com/office/drawing/2014/main" val="2316045188"/>
                    </a:ext>
                  </a:extLst>
                </a:gridCol>
                <a:gridCol w="1371600">
                  <a:extLst>
                    <a:ext uri="{9D8B030D-6E8A-4147-A177-3AD203B41FA5}">
                      <a16:colId xmlns:a16="http://schemas.microsoft.com/office/drawing/2014/main" val="2747339433"/>
                    </a:ext>
                  </a:extLst>
                </a:gridCol>
                <a:gridCol w="1371600">
                  <a:extLst>
                    <a:ext uri="{9D8B030D-6E8A-4147-A177-3AD203B41FA5}">
                      <a16:colId xmlns:a16="http://schemas.microsoft.com/office/drawing/2014/main" val="4069341653"/>
                    </a:ext>
                  </a:extLst>
                </a:gridCol>
              </a:tblGrid>
              <a:tr h="154579">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4"/>
                        </a:rPr>
                        <a:t>Why NVSBC</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Content</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888496710"/>
                  </a:ext>
                </a:extLst>
              </a:tr>
            </a:tbl>
          </a:graphicData>
        </a:graphic>
      </p:graphicFrame>
      <p:pic>
        <p:nvPicPr>
          <p:cNvPr id="6" name="Picture 1" descr="logo">
            <a:extLst>
              <a:ext uri="{FF2B5EF4-FFF2-40B4-BE49-F238E27FC236}">
                <a16:creationId xmlns:a16="http://schemas.microsoft.com/office/drawing/2014/main" id="{C7517CB8-D57C-4D07-B6E4-A1AA6B309F3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14725" y="56220"/>
            <a:ext cx="2266950" cy="6725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t="13333"/>
          <a:stretch>
            <a:fillRect/>
          </a:stretch>
        </p:blipFill>
        <p:spPr bwMode="auto">
          <a:xfrm>
            <a:off x="0" y="914400"/>
            <a:ext cx="9144000" cy="5943600"/>
          </a:xfrm>
          <a:prstGeom prst="rect">
            <a:avLst/>
          </a:prstGeom>
          <a:noFill/>
          <a:ln w="9525">
            <a:noFill/>
            <a:miter lim="800000"/>
            <a:headEnd/>
            <a:tailEnd/>
          </a:ln>
        </p:spPr>
      </p:pic>
      <p:graphicFrame>
        <p:nvGraphicFramePr>
          <p:cNvPr id="2" name="Table 1">
            <a:extLst>
              <a:ext uri="{FF2B5EF4-FFF2-40B4-BE49-F238E27FC236}">
                <a16:creationId xmlns:a16="http://schemas.microsoft.com/office/drawing/2014/main" id="{DC9DB701-6685-4E26-9DEE-F416D15925CC}"/>
              </a:ext>
            </a:extLst>
          </p:cNvPr>
          <p:cNvGraphicFramePr>
            <a:graphicFrameLocks noGrp="1"/>
          </p:cNvGraphicFramePr>
          <p:nvPr>
            <p:extLst>
              <p:ext uri="{D42A27DB-BD31-4B8C-83A1-F6EECF244321}">
                <p14:modId xmlns:p14="http://schemas.microsoft.com/office/powerpoint/2010/main" val="564902473"/>
              </p:ext>
            </p:extLst>
          </p:nvPr>
        </p:nvGraphicFramePr>
        <p:xfrm>
          <a:off x="514350" y="837110"/>
          <a:ext cx="8229600" cy="154579"/>
        </p:xfrm>
        <a:graphic>
          <a:graphicData uri="http://schemas.openxmlformats.org/drawingml/2006/table">
            <a:tbl>
              <a:tblPr/>
              <a:tblGrid>
                <a:gridCol w="1371600">
                  <a:extLst>
                    <a:ext uri="{9D8B030D-6E8A-4147-A177-3AD203B41FA5}">
                      <a16:colId xmlns:a16="http://schemas.microsoft.com/office/drawing/2014/main" val="3578632313"/>
                    </a:ext>
                  </a:extLst>
                </a:gridCol>
                <a:gridCol w="1371600">
                  <a:extLst>
                    <a:ext uri="{9D8B030D-6E8A-4147-A177-3AD203B41FA5}">
                      <a16:colId xmlns:a16="http://schemas.microsoft.com/office/drawing/2014/main" val="185025045"/>
                    </a:ext>
                  </a:extLst>
                </a:gridCol>
                <a:gridCol w="1371600">
                  <a:extLst>
                    <a:ext uri="{9D8B030D-6E8A-4147-A177-3AD203B41FA5}">
                      <a16:colId xmlns:a16="http://schemas.microsoft.com/office/drawing/2014/main" val="3892295376"/>
                    </a:ext>
                  </a:extLst>
                </a:gridCol>
                <a:gridCol w="1371600">
                  <a:extLst>
                    <a:ext uri="{9D8B030D-6E8A-4147-A177-3AD203B41FA5}">
                      <a16:colId xmlns:a16="http://schemas.microsoft.com/office/drawing/2014/main" val="3153773507"/>
                    </a:ext>
                  </a:extLst>
                </a:gridCol>
                <a:gridCol w="1371600">
                  <a:extLst>
                    <a:ext uri="{9D8B030D-6E8A-4147-A177-3AD203B41FA5}">
                      <a16:colId xmlns:a16="http://schemas.microsoft.com/office/drawing/2014/main" val="3629608218"/>
                    </a:ext>
                  </a:extLst>
                </a:gridCol>
                <a:gridCol w="1371600">
                  <a:extLst>
                    <a:ext uri="{9D8B030D-6E8A-4147-A177-3AD203B41FA5}">
                      <a16:colId xmlns:a16="http://schemas.microsoft.com/office/drawing/2014/main" val="4257759500"/>
                    </a:ext>
                  </a:extLst>
                </a:gridCol>
              </a:tblGrid>
              <a:tr h="154579">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4"/>
                        </a:rPr>
                        <a:t>Why NVSBC</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Content</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1845735069"/>
                  </a:ext>
                </a:extLst>
              </a:tr>
            </a:tbl>
          </a:graphicData>
        </a:graphic>
      </p:graphicFrame>
      <p:pic>
        <p:nvPicPr>
          <p:cNvPr id="5" name="Picture 1" descr="logo">
            <a:extLst>
              <a:ext uri="{FF2B5EF4-FFF2-40B4-BE49-F238E27FC236}">
                <a16:creationId xmlns:a16="http://schemas.microsoft.com/office/drawing/2014/main" id="{019DB642-D4C2-415E-8A3D-30A9871F0F0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5675" y="0"/>
            <a:ext cx="2266950" cy="6725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t="13333"/>
          <a:stretch>
            <a:fillRect/>
          </a:stretch>
        </p:blipFill>
        <p:spPr bwMode="auto">
          <a:xfrm>
            <a:off x="0" y="914400"/>
            <a:ext cx="9144000" cy="5943600"/>
          </a:xfrm>
          <a:prstGeom prst="rect">
            <a:avLst/>
          </a:prstGeom>
          <a:noFill/>
          <a:ln w="9525">
            <a:noFill/>
            <a:miter lim="800000"/>
            <a:headEnd/>
            <a:tailEnd/>
          </a:ln>
        </p:spPr>
      </p:pic>
      <p:graphicFrame>
        <p:nvGraphicFramePr>
          <p:cNvPr id="2" name="Table 1">
            <a:extLst>
              <a:ext uri="{FF2B5EF4-FFF2-40B4-BE49-F238E27FC236}">
                <a16:creationId xmlns:a16="http://schemas.microsoft.com/office/drawing/2014/main" id="{6D536E2E-6249-4842-AF1B-265A24D021C2}"/>
              </a:ext>
            </a:extLst>
          </p:cNvPr>
          <p:cNvGraphicFramePr>
            <a:graphicFrameLocks noGrp="1"/>
          </p:cNvGraphicFramePr>
          <p:nvPr>
            <p:extLst>
              <p:ext uri="{D42A27DB-BD31-4B8C-83A1-F6EECF244321}">
                <p14:modId xmlns:p14="http://schemas.microsoft.com/office/powerpoint/2010/main" val="3852201396"/>
              </p:ext>
            </p:extLst>
          </p:nvPr>
        </p:nvGraphicFramePr>
        <p:xfrm>
          <a:off x="457200" y="759821"/>
          <a:ext cx="8229600" cy="154579"/>
        </p:xfrm>
        <a:graphic>
          <a:graphicData uri="http://schemas.openxmlformats.org/drawingml/2006/table">
            <a:tbl>
              <a:tblPr/>
              <a:tblGrid>
                <a:gridCol w="1371600">
                  <a:extLst>
                    <a:ext uri="{9D8B030D-6E8A-4147-A177-3AD203B41FA5}">
                      <a16:colId xmlns:a16="http://schemas.microsoft.com/office/drawing/2014/main" val="2365454524"/>
                    </a:ext>
                  </a:extLst>
                </a:gridCol>
                <a:gridCol w="1371600">
                  <a:extLst>
                    <a:ext uri="{9D8B030D-6E8A-4147-A177-3AD203B41FA5}">
                      <a16:colId xmlns:a16="http://schemas.microsoft.com/office/drawing/2014/main" val="2330001873"/>
                    </a:ext>
                  </a:extLst>
                </a:gridCol>
                <a:gridCol w="1371600">
                  <a:extLst>
                    <a:ext uri="{9D8B030D-6E8A-4147-A177-3AD203B41FA5}">
                      <a16:colId xmlns:a16="http://schemas.microsoft.com/office/drawing/2014/main" val="2595970368"/>
                    </a:ext>
                  </a:extLst>
                </a:gridCol>
                <a:gridCol w="1371600">
                  <a:extLst>
                    <a:ext uri="{9D8B030D-6E8A-4147-A177-3AD203B41FA5}">
                      <a16:colId xmlns:a16="http://schemas.microsoft.com/office/drawing/2014/main" val="2416365675"/>
                    </a:ext>
                  </a:extLst>
                </a:gridCol>
                <a:gridCol w="1371600">
                  <a:extLst>
                    <a:ext uri="{9D8B030D-6E8A-4147-A177-3AD203B41FA5}">
                      <a16:colId xmlns:a16="http://schemas.microsoft.com/office/drawing/2014/main" val="2729629711"/>
                    </a:ext>
                  </a:extLst>
                </a:gridCol>
                <a:gridCol w="1371600">
                  <a:extLst>
                    <a:ext uri="{9D8B030D-6E8A-4147-A177-3AD203B41FA5}">
                      <a16:colId xmlns:a16="http://schemas.microsoft.com/office/drawing/2014/main" val="2512108069"/>
                    </a:ext>
                  </a:extLst>
                </a:gridCol>
              </a:tblGrid>
              <a:tr h="154579">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4"/>
                        </a:rPr>
                        <a:t>Why NVSBC</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Content</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609290786"/>
                  </a:ext>
                </a:extLst>
              </a:tr>
            </a:tbl>
          </a:graphicData>
        </a:graphic>
      </p:graphicFrame>
      <p:pic>
        <p:nvPicPr>
          <p:cNvPr id="5" name="Picture 1" descr="logo">
            <a:extLst>
              <a:ext uri="{FF2B5EF4-FFF2-40B4-BE49-F238E27FC236}">
                <a16:creationId xmlns:a16="http://schemas.microsoft.com/office/drawing/2014/main" id="{3C26AE07-3822-400C-9A48-72AE0C635AF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17016"/>
            <a:ext cx="2266950" cy="6725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t="13333"/>
          <a:stretch>
            <a:fillRect/>
          </a:stretch>
        </p:blipFill>
        <p:spPr bwMode="auto">
          <a:xfrm>
            <a:off x="0" y="914400"/>
            <a:ext cx="9144000" cy="5943600"/>
          </a:xfrm>
          <a:prstGeom prst="rect">
            <a:avLst/>
          </a:prstGeom>
          <a:noFill/>
          <a:ln w="9525">
            <a:noFill/>
            <a:miter lim="800000"/>
            <a:headEnd/>
            <a:tailEnd/>
          </a:ln>
        </p:spPr>
      </p:pic>
      <p:graphicFrame>
        <p:nvGraphicFramePr>
          <p:cNvPr id="2" name="Table 1">
            <a:extLst>
              <a:ext uri="{FF2B5EF4-FFF2-40B4-BE49-F238E27FC236}">
                <a16:creationId xmlns:a16="http://schemas.microsoft.com/office/drawing/2014/main" id="{D3D5B32B-1281-43BF-999B-EACED6ABDB04}"/>
              </a:ext>
            </a:extLst>
          </p:cNvPr>
          <p:cNvGraphicFramePr>
            <a:graphicFrameLocks noGrp="1"/>
          </p:cNvGraphicFramePr>
          <p:nvPr>
            <p:extLst>
              <p:ext uri="{D42A27DB-BD31-4B8C-83A1-F6EECF244321}">
                <p14:modId xmlns:p14="http://schemas.microsoft.com/office/powerpoint/2010/main" val="4009486695"/>
              </p:ext>
            </p:extLst>
          </p:nvPr>
        </p:nvGraphicFramePr>
        <p:xfrm>
          <a:off x="762000" y="759821"/>
          <a:ext cx="8229600" cy="154579"/>
        </p:xfrm>
        <a:graphic>
          <a:graphicData uri="http://schemas.openxmlformats.org/drawingml/2006/table">
            <a:tbl>
              <a:tblPr/>
              <a:tblGrid>
                <a:gridCol w="1371600">
                  <a:extLst>
                    <a:ext uri="{9D8B030D-6E8A-4147-A177-3AD203B41FA5}">
                      <a16:colId xmlns:a16="http://schemas.microsoft.com/office/drawing/2014/main" val="3455232829"/>
                    </a:ext>
                  </a:extLst>
                </a:gridCol>
                <a:gridCol w="1371600">
                  <a:extLst>
                    <a:ext uri="{9D8B030D-6E8A-4147-A177-3AD203B41FA5}">
                      <a16:colId xmlns:a16="http://schemas.microsoft.com/office/drawing/2014/main" val="2941339082"/>
                    </a:ext>
                  </a:extLst>
                </a:gridCol>
                <a:gridCol w="1371600">
                  <a:extLst>
                    <a:ext uri="{9D8B030D-6E8A-4147-A177-3AD203B41FA5}">
                      <a16:colId xmlns:a16="http://schemas.microsoft.com/office/drawing/2014/main" val="1409140855"/>
                    </a:ext>
                  </a:extLst>
                </a:gridCol>
                <a:gridCol w="1371600">
                  <a:extLst>
                    <a:ext uri="{9D8B030D-6E8A-4147-A177-3AD203B41FA5}">
                      <a16:colId xmlns:a16="http://schemas.microsoft.com/office/drawing/2014/main" val="2825474354"/>
                    </a:ext>
                  </a:extLst>
                </a:gridCol>
                <a:gridCol w="1371600">
                  <a:extLst>
                    <a:ext uri="{9D8B030D-6E8A-4147-A177-3AD203B41FA5}">
                      <a16:colId xmlns:a16="http://schemas.microsoft.com/office/drawing/2014/main" val="207500659"/>
                    </a:ext>
                  </a:extLst>
                </a:gridCol>
                <a:gridCol w="1371600">
                  <a:extLst>
                    <a:ext uri="{9D8B030D-6E8A-4147-A177-3AD203B41FA5}">
                      <a16:colId xmlns:a16="http://schemas.microsoft.com/office/drawing/2014/main" val="3623313172"/>
                    </a:ext>
                  </a:extLst>
                </a:gridCol>
              </a:tblGrid>
              <a:tr h="154579">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4"/>
                        </a:rPr>
                        <a:t>Why NVSBC</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Content</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3064230391"/>
                  </a:ext>
                </a:extLst>
              </a:tr>
            </a:tbl>
          </a:graphicData>
        </a:graphic>
      </p:graphicFrame>
      <p:pic>
        <p:nvPicPr>
          <p:cNvPr id="4" name="Picture 1" descr="logo">
            <a:extLst>
              <a:ext uri="{FF2B5EF4-FFF2-40B4-BE49-F238E27FC236}">
                <a16:creationId xmlns:a16="http://schemas.microsoft.com/office/drawing/2014/main" id="{433B7669-3464-4E62-A77D-3DBC6349FD4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31072"/>
            <a:ext cx="2266950" cy="6725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t="13333"/>
          <a:stretch>
            <a:fillRect/>
          </a:stretch>
        </p:blipFill>
        <p:spPr bwMode="auto">
          <a:xfrm>
            <a:off x="0" y="914400"/>
            <a:ext cx="9144000" cy="5943600"/>
          </a:xfrm>
          <a:prstGeom prst="rect">
            <a:avLst/>
          </a:prstGeom>
          <a:noFill/>
          <a:ln w="9525">
            <a:noFill/>
            <a:miter lim="800000"/>
            <a:headEnd/>
            <a:tailEnd/>
          </a:ln>
        </p:spPr>
      </p:pic>
      <p:pic>
        <p:nvPicPr>
          <p:cNvPr id="4" name="Picture 1" descr="logo">
            <a:extLst>
              <a:ext uri="{FF2B5EF4-FFF2-40B4-BE49-F238E27FC236}">
                <a16:creationId xmlns:a16="http://schemas.microsoft.com/office/drawing/2014/main" id="{73B187FC-F019-4F19-B29D-1E4A706AC4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96058"/>
            <a:ext cx="2266950" cy="6725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t="12222"/>
          <a:stretch>
            <a:fillRect/>
          </a:stretch>
        </p:blipFill>
        <p:spPr bwMode="auto">
          <a:xfrm>
            <a:off x="-2959" y="1143000"/>
            <a:ext cx="9144000" cy="6019800"/>
          </a:xfrm>
          <a:prstGeom prst="rect">
            <a:avLst/>
          </a:prstGeom>
          <a:noFill/>
          <a:ln w="9525">
            <a:noFill/>
            <a:miter lim="800000"/>
            <a:headEnd/>
            <a:tailEnd/>
          </a:ln>
        </p:spPr>
      </p:pic>
      <p:graphicFrame>
        <p:nvGraphicFramePr>
          <p:cNvPr id="2" name="Table 1">
            <a:extLst>
              <a:ext uri="{FF2B5EF4-FFF2-40B4-BE49-F238E27FC236}">
                <a16:creationId xmlns:a16="http://schemas.microsoft.com/office/drawing/2014/main" id="{32CA9BA3-7069-4F8C-B45D-B7C1531F0B69}"/>
              </a:ext>
            </a:extLst>
          </p:cNvPr>
          <p:cNvGraphicFramePr>
            <a:graphicFrameLocks noGrp="1"/>
          </p:cNvGraphicFramePr>
          <p:nvPr>
            <p:extLst>
              <p:ext uri="{D42A27DB-BD31-4B8C-83A1-F6EECF244321}">
                <p14:modId xmlns:p14="http://schemas.microsoft.com/office/powerpoint/2010/main" val="1187024204"/>
              </p:ext>
            </p:extLst>
          </p:nvPr>
        </p:nvGraphicFramePr>
        <p:xfrm>
          <a:off x="609600" y="801214"/>
          <a:ext cx="8229600" cy="154579"/>
        </p:xfrm>
        <a:graphic>
          <a:graphicData uri="http://schemas.openxmlformats.org/drawingml/2006/table">
            <a:tbl>
              <a:tblPr/>
              <a:tblGrid>
                <a:gridCol w="1371600">
                  <a:extLst>
                    <a:ext uri="{9D8B030D-6E8A-4147-A177-3AD203B41FA5}">
                      <a16:colId xmlns:a16="http://schemas.microsoft.com/office/drawing/2014/main" val="1059511604"/>
                    </a:ext>
                  </a:extLst>
                </a:gridCol>
                <a:gridCol w="1371600">
                  <a:extLst>
                    <a:ext uri="{9D8B030D-6E8A-4147-A177-3AD203B41FA5}">
                      <a16:colId xmlns:a16="http://schemas.microsoft.com/office/drawing/2014/main" val="2084367682"/>
                    </a:ext>
                  </a:extLst>
                </a:gridCol>
                <a:gridCol w="1371600">
                  <a:extLst>
                    <a:ext uri="{9D8B030D-6E8A-4147-A177-3AD203B41FA5}">
                      <a16:colId xmlns:a16="http://schemas.microsoft.com/office/drawing/2014/main" val="703123934"/>
                    </a:ext>
                  </a:extLst>
                </a:gridCol>
                <a:gridCol w="1371600">
                  <a:extLst>
                    <a:ext uri="{9D8B030D-6E8A-4147-A177-3AD203B41FA5}">
                      <a16:colId xmlns:a16="http://schemas.microsoft.com/office/drawing/2014/main" val="3946990350"/>
                    </a:ext>
                  </a:extLst>
                </a:gridCol>
                <a:gridCol w="1371600">
                  <a:extLst>
                    <a:ext uri="{9D8B030D-6E8A-4147-A177-3AD203B41FA5}">
                      <a16:colId xmlns:a16="http://schemas.microsoft.com/office/drawing/2014/main" val="2973589672"/>
                    </a:ext>
                  </a:extLst>
                </a:gridCol>
                <a:gridCol w="1371600">
                  <a:extLst>
                    <a:ext uri="{9D8B030D-6E8A-4147-A177-3AD203B41FA5}">
                      <a16:colId xmlns:a16="http://schemas.microsoft.com/office/drawing/2014/main" val="2582817706"/>
                    </a:ext>
                  </a:extLst>
                </a:gridCol>
              </a:tblGrid>
              <a:tr h="154579">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4"/>
                        </a:rPr>
                        <a:t>Why NVSBC</a:t>
                      </a:r>
                      <a:endParaRPr lang="en-US" sz="1700" dirty="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Content</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3250924392"/>
                  </a:ext>
                </a:extLst>
              </a:tr>
            </a:tbl>
          </a:graphicData>
        </a:graphic>
      </p:graphicFrame>
      <p:pic>
        <p:nvPicPr>
          <p:cNvPr id="5" name="Picture 1" descr="logo">
            <a:extLst>
              <a:ext uri="{FF2B5EF4-FFF2-40B4-BE49-F238E27FC236}">
                <a16:creationId xmlns:a16="http://schemas.microsoft.com/office/drawing/2014/main" id="{32FFC9ED-B578-4022-92DE-C8698EEA641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96058"/>
            <a:ext cx="2266950" cy="6725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2" cstate="print"/>
          <a:srcRect t="12222"/>
          <a:stretch>
            <a:fillRect/>
          </a:stretch>
        </p:blipFill>
        <p:spPr bwMode="auto">
          <a:xfrm>
            <a:off x="0" y="1066800"/>
            <a:ext cx="9144000" cy="6019800"/>
          </a:xfrm>
          <a:prstGeom prst="rect">
            <a:avLst/>
          </a:prstGeom>
          <a:noFill/>
          <a:ln w="9525">
            <a:noFill/>
            <a:miter lim="800000"/>
            <a:headEnd/>
            <a:tailEnd/>
          </a:ln>
        </p:spPr>
      </p:pic>
      <p:graphicFrame>
        <p:nvGraphicFramePr>
          <p:cNvPr id="2" name="Table 1">
            <a:extLst>
              <a:ext uri="{FF2B5EF4-FFF2-40B4-BE49-F238E27FC236}">
                <a16:creationId xmlns:a16="http://schemas.microsoft.com/office/drawing/2014/main" id="{1A693989-F269-4216-887E-8097A4833740}"/>
              </a:ext>
            </a:extLst>
          </p:cNvPr>
          <p:cNvGraphicFramePr>
            <a:graphicFrameLocks noGrp="1"/>
          </p:cNvGraphicFramePr>
          <p:nvPr>
            <p:extLst>
              <p:ext uri="{D42A27DB-BD31-4B8C-83A1-F6EECF244321}">
                <p14:modId xmlns:p14="http://schemas.microsoft.com/office/powerpoint/2010/main" val="1090073691"/>
              </p:ext>
            </p:extLst>
          </p:nvPr>
        </p:nvGraphicFramePr>
        <p:xfrm>
          <a:off x="609600" y="750202"/>
          <a:ext cx="8229600" cy="154579"/>
        </p:xfrm>
        <a:graphic>
          <a:graphicData uri="http://schemas.openxmlformats.org/drawingml/2006/table">
            <a:tbl>
              <a:tblPr/>
              <a:tblGrid>
                <a:gridCol w="1371600">
                  <a:extLst>
                    <a:ext uri="{9D8B030D-6E8A-4147-A177-3AD203B41FA5}">
                      <a16:colId xmlns:a16="http://schemas.microsoft.com/office/drawing/2014/main" val="841031743"/>
                    </a:ext>
                  </a:extLst>
                </a:gridCol>
                <a:gridCol w="1371600">
                  <a:extLst>
                    <a:ext uri="{9D8B030D-6E8A-4147-A177-3AD203B41FA5}">
                      <a16:colId xmlns:a16="http://schemas.microsoft.com/office/drawing/2014/main" val="563126790"/>
                    </a:ext>
                  </a:extLst>
                </a:gridCol>
                <a:gridCol w="1371600">
                  <a:extLst>
                    <a:ext uri="{9D8B030D-6E8A-4147-A177-3AD203B41FA5}">
                      <a16:colId xmlns:a16="http://schemas.microsoft.com/office/drawing/2014/main" val="2134804903"/>
                    </a:ext>
                  </a:extLst>
                </a:gridCol>
                <a:gridCol w="1371600">
                  <a:extLst>
                    <a:ext uri="{9D8B030D-6E8A-4147-A177-3AD203B41FA5}">
                      <a16:colId xmlns:a16="http://schemas.microsoft.com/office/drawing/2014/main" val="2803884116"/>
                    </a:ext>
                  </a:extLst>
                </a:gridCol>
                <a:gridCol w="1371600">
                  <a:extLst>
                    <a:ext uri="{9D8B030D-6E8A-4147-A177-3AD203B41FA5}">
                      <a16:colId xmlns:a16="http://schemas.microsoft.com/office/drawing/2014/main" val="2604039297"/>
                    </a:ext>
                  </a:extLst>
                </a:gridCol>
                <a:gridCol w="1371600">
                  <a:extLst>
                    <a:ext uri="{9D8B030D-6E8A-4147-A177-3AD203B41FA5}">
                      <a16:colId xmlns:a16="http://schemas.microsoft.com/office/drawing/2014/main" val="3814212452"/>
                    </a:ext>
                  </a:extLst>
                </a:gridCol>
              </a:tblGrid>
              <a:tr h="154579">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4"/>
                        </a:rPr>
                        <a:t>Why NVSBC</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Content</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3100619844"/>
                  </a:ext>
                </a:extLst>
              </a:tr>
            </a:tbl>
          </a:graphicData>
        </a:graphic>
      </p:graphicFrame>
      <p:pic>
        <p:nvPicPr>
          <p:cNvPr id="5" name="Picture 1" descr="logo">
            <a:extLst>
              <a:ext uri="{FF2B5EF4-FFF2-40B4-BE49-F238E27FC236}">
                <a16:creationId xmlns:a16="http://schemas.microsoft.com/office/drawing/2014/main" id="{0A5081DF-CDA9-4D32-89BD-E7D21E738EE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5675" y="48821"/>
            <a:ext cx="2266950" cy="6725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758EF7-73F1-4F1A-B743-EE8262543A7D}"/>
              </a:ext>
            </a:extLst>
          </p:cNvPr>
          <p:cNvPicPr>
            <a:picLocks noChangeAspect="1"/>
          </p:cNvPicPr>
          <p:nvPr/>
        </p:nvPicPr>
        <p:blipFill>
          <a:blip r:embed="rId2"/>
          <a:stretch>
            <a:fillRect/>
          </a:stretch>
        </p:blipFill>
        <p:spPr>
          <a:xfrm>
            <a:off x="0" y="0"/>
            <a:ext cx="9144000" cy="6858000"/>
          </a:xfrm>
          <a:prstGeom prst="rect">
            <a:avLst/>
          </a:prstGeom>
        </p:spPr>
      </p:pic>
      <p:sp>
        <p:nvSpPr>
          <p:cNvPr id="3" name="Rectangle 2">
            <a:extLst>
              <a:ext uri="{FF2B5EF4-FFF2-40B4-BE49-F238E27FC236}">
                <a16:creationId xmlns:a16="http://schemas.microsoft.com/office/drawing/2014/main" id="{0E9A242A-DDC4-4B53-898A-E69213DA05D9}"/>
              </a:ext>
            </a:extLst>
          </p:cNvPr>
          <p:cNvSpPr/>
          <p:nvPr/>
        </p:nvSpPr>
        <p:spPr>
          <a:xfrm>
            <a:off x="76200" y="6019800"/>
            <a:ext cx="9144000" cy="707886"/>
          </a:xfrm>
          <a:prstGeom prst="rect">
            <a:avLst/>
          </a:prstGeom>
          <a:solidFill>
            <a:schemeClr val="accent1">
              <a:lumMod val="75000"/>
            </a:schemeClr>
          </a:solidFill>
        </p:spPr>
        <p:txBody>
          <a:bodyPr wrap="square">
            <a:spAutoFit/>
          </a:bodyPr>
          <a:lstStyle/>
          <a:p>
            <a:pPr lvl="0">
              <a:defRPr/>
            </a:pPr>
            <a:r>
              <a:rPr lang="en-US" sz="1000" b="1" dirty="0">
                <a:solidFill>
                  <a:schemeClr val="bg1"/>
                </a:solidFill>
              </a:rPr>
              <a:t>The </a:t>
            </a:r>
            <a:r>
              <a:rPr lang="en-US" sz="1000" b="1" dirty="0" err="1">
                <a:solidFill>
                  <a:schemeClr val="bg1"/>
                </a:solidFill>
              </a:rPr>
              <a:t>WinBids</a:t>
            </a:r>
            <a:r>
              <a:rPr lang="en-US" sz="1000" b="1" dirty="0">
                <a:solidFill>
                  <a:schemeClr val="bg1"/>
                </a:solidFill>
              </a:rPr>
              <a:t> Pro database is organized to allow the  user to do market research on what is being acquired by the Government- who are the acquisition people involved- who is the current incumbent contractors and so on- all research you require to successfully market to either the Military or Federal Government. </a:t>
            </a:r>
            <a:r>
              <a:rPr lang="en-US" sz="1000" b="1" dirty="0" err="1">
                <a:solidFill>
                  <a:schemeClr val="bg1"/>
                </a:solidFill>
              </a:rPr>
              <a:t>WinBids</a:t>
            </a:r>
            <a:r>
              <a:rPr lang="en-US" sz="1000" b="1" dirty="0">
                <a:solidFill>
                  <a:schemeClr val="bg1"/>
                </a:solidFill>
              </a:rPr>
              <a:t> Pro  also provides two databases, one via email and one in </a:t>
            </a:r>
            <a:r>
              <a:rPr lang="en-US" sz="1000" b="1" dirty="0" err="1">
                <a:solidFill>
                  <a:schemeClr val="bg1"/>
                </a:solidFill>
              </a:rPr>
              <a:t>theWinBids</a:t>
            </a:r>
            <a:r>
              <a:rPr lang="en-US" sz="1000" b="1" dirty="0">
                <a:solidFill>
                  <a:schemeClr val="bg1"/>
                </a:solidFill>
              </a:rPr>
              <a:t> Pro  system that notifies you of any opportunity that matches a profile that your organization and </a:t>
            </a:r>
            <a:r>
              <a:rPr lang="en-US" sz="1000" b="1" dirty="0" err="1">
                <a:solidFill>
                  <a:schemeClr val="bg1"/>
                </a:solidFill>
              </a:rPr>
              <a:t>WinBids</a:t>
            </a:r>
            <a:r>
              <a:rPr lang="en-US" sz="1000" b="1" dirty="0">
                <a:solidFill>
                  <a:schemeClr val="bg1"/>
                </a:solidFill>
              </a:rPr>
              <a:t> Pro  set up. The daily emails contain not only salient bid response information but technical data that may be required RESEARCH- MARKETING- SALES ASSISTANCE</a:t>
            </a:r>
          </a:p>
        </p:txBody>
      </p:sp>
    </p:spTree>
    <p:extLst>
      <p:ext uri="{BB962C8B-B14F-4D97-AF65-F5344CB8AC3E}">
        <p14:creationId xmlns:p14="http://schemas.microsoft.com/office/powerpoint/2010/main" val="2816743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t="12222"/>
          <a:stretch>
            <a:fillRect/>
          </a:stretch>
        </p:blipFill>
        <p:spPr bwMode="auto">
          <a:xfrm>
            <a:off x="0" y="838200"/>
            <a:ext cx="9144000" cy="6019800"/>
          </a:xfrm>
          <a:prstGeom prst="rect">
            <a:avLst/>
          </a:prstGeom>
          <a:noFill/>
          <a:ln w="9525">
            <a:noFill/>
            <a:miter lim="800000"/>
            <a:headEnd/>
            <a:tailEnd/>
          </a:ln>
        </p:spPr>
      </p:pic>
      <p:graphicFrame>
        <p:nvGraphicFramePr>
          <p:cNvPr id="2" name="Table 1">
            <a:extLst>
              <a:ext uri="{FF2B5EF4-FFF2-40B4-BE49-F238E27FC236}">
                <a16:creationId xmlns:a16="http://schemas.microsoft.com/office/drawing/2014/main" id="{95098741-54D8-43A3-A9EA-623818CA8ECB}"/>
              </a:ext>
            </a:extLst>
          </p:cNvPr>
          <p:cNvGraphicFramePr>
            <a:graphicFrameLocks noGrp="1"/>
          </p:cNvGraphicFramePr>
          <p:nvPr>
            <p:extLst>
              <p:ext uri="{D42A27DB-BD31-4B8C-83A1-F6EECF244321}">
                <p14:modId xmlns:p14="http://schemas.microsoft.com/office/powerpoint/2010/main" val="373820935"/>
              </p:ext>
            </p:extLst>
          </p:nvPr>
        </p:nvGraphicFramePr>
        <p:xfrm>
          <a:off x="457200" y="683621"/>
          <a:ext cx="8229600" cy="154579"/>
        </p:xfrm>
        <a:graphic>
          <a:graphicData uri="http://schemas.openxmlformats.org/drawingml/2006/table">
            <a:tbl>
              <a:tblPr/>
              <a:tblGrid>
                <a:gridCol w="1371600">
                  <a:extLst>
                    <a:ext uri="{9D8B030D-6E8A-4147-A177-3AD203B41FA5}">
                      <a16:colId xmlns:a16="http://schemas.microsoft.com/office/drawing/2014/main" val="884688781"/>
                    </a:ext>
                  </a:extLst>
                </a:gridCol>
                <a:gridCol w="1371600">
                  <a:extLst>
                    <a:ext uri="{9D8B030D-6E8A-4147-A177-3AD203B41FA5}">
                      <a16:colId xmlns:a16="http://schemas.microsoft.com/office/drawing/2014/main" val="399918785"/>
                    </a:ext>
                  </a:extLst>
                </a:gridCol>
                <a:gridCol w="1371600">
                  <a:extLst>
                    <a:ext uri="{9D8B030D-6E8A-4147-A177-3AD203B41FA5}">
                      <a16:colId xmlns:a16="http://schemas.microsoft.com/office/drawing/2014/main" val="3368163359"/>
                    </a:ext>
                  </a:extLst>
                </a:gridCol>
                <a:gridCol w="1371600">
                  <a:extLst>
                    <a:ext uri="{9D8B030D-6E8A-4147-A177-3AD203B41FA5}">
                      <a16:colId xmlns:a16="http://schemas.microsoft.com/office/drawing/2014/main" val="3993874913"/>
                    </a:ext>
                  </a:extLst>
                </a:gridCol>
                <a:gridCol w="1371600">
                  <a:extLst>
                    <a:ext uri="{9D8B030D-6E8A-4147-A177-3AD203B41FA5}">
                      <a16:colId xmlns:a16="http://schemas.microsoft.com/office/drawing/2014/main" val="2966541919"/>
                    </a:ext>
                  </a:extLst>
                </a:gridCol>
                <a:gridCol w="1371600">
                  <a:extLst>
                    <a:ext uri="{9D8B030D-6E8A-4147-A177-3AD203B41FA5}">
                      <a16:colId xmlns:a16="http://schemas.microsoft.com/office/drawing/2014/main" val="889500435"/>
                    </a:ext>
                  </a:extLst>
                </a:gridCol>
              </a:tblGrid>
              <a:tr h="154579">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4"/>
                        </a:rPr>
                        <a:t>Why NVSBC</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Content</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3281036861"/>
                  </a:ext>
                </a:extLst>
              </a:tr>
            </a:tbl>
          </a:graphicData>
        </a:graphic>
      </p:graphicFrame>
      <p:pic>
        <p:nvPicPr>
          <p:cNvPr id="5" name="Picture 1" descr="logo">
            <a:extLst>
              <a:ext uri="{FF2B5EF4-FFF2-40B4-BE49-F238E27FC236}">
                <a16:creationId xmlns:a16="http://schemas.microsoft.com/office/drawing/2014/main" id="{EAD9D480-6781-417C-AA3D-CEA5588F289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38525" y="-16281"/>
            <a:ext cx="2266950" cy="6725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p:cNvPicPr>
            <a:picLocks noChangeAspect="1" noChangeArrowheads="1"/>
          </p:cNvPicPr>
          <p:nvPr/>
        </p:nvPicPr>
        <p:blipFill>
          <a:blip r:embed="rId2" cstate="print"/>
          <a:srcRect t="13333"/>
          <a:stretch>
            <a:fillRect/>
          </a:stretch>
        </p:blipFill>
        <p:spPr bwMode="auto">
          <a:xfrm>
            <a:off x="0" y="914400"/>
            <a:ext cx="9144000" cy="5943600"/>
          </a:xfrm>
          <a:prstGeom prst="rect">
            <a:avLst/>
          </a:prstGeom>
          <a:noFill/>
          <a:ln w="9525">
            <a:noFill/>
            <a:miter lim="800000"/>
            <a:headEnd/>
            <a:tailEnd/>
          </a:ln>
        </p:spPr>
      </p:pic>
      <p:sp>
        <p:nvSpPr>
          <p:cNvPr id="5" name="Rectangle 4"/>
          <p:cNvSpPr/>
          <p:nvPr/>
        </p:nvSpPr>
        <p:spPr>
          <a:xfrm>
            <a:off x="838200" y="5867400"/>
            <a:ext cx="7467600" cy="400110"/>
          </a:xfrm>
          <a:prstGeom prst="rect">
            <a:avLst/>
          </a:prstGeom>
          <a:solidFill>
            <a:schemeClr val="accent1"/>
          </a:solidFill>
        </p:spPr>
        <p:txBody>
          <a:bodyPr wrap="square">
            <a:spAutoFit/>
          </a:bodyPr>
          <a:lstStyle/>
          <a:p>
            <a:pPr>
              <a:defRPr/>
            </a:pPr>
            <a:r>
              <a:rPr lang="en-US" sz="1000" b="1" dirty="0">
                <a:solidFill>
                  <a:schemeClr val="bg1"/>
                </a:solidFill>
              </a:rPr>
              <a:t>Many times the user will have a supplier’s commercial part number, desiring to match that to a National Stock Number - </a:t>
            </a:r>
            <a:r>
              <a:rPr lang="en-US" sz="1000" b="1" dirty="0" err="1">
                <a:solidFill>
                  <a:schemeClr val="bg1"/>
                </a:solidFill>
              </a:rPr>
              <a:t>theWinBids</a:t>
            </a:r>
            <a:r>
              <a:rPr lang="en-US" sz="1000" b="1" dirty="0">
                <a:solidFill>
                  <a:schemeClr val="bg1"/>
                </a:solidFill>
              </a:rPr>
              <a:t> Pro  system maintains a list of 12,000,000 commercial part numbers</a:t>
            </a:r>
          </a:p>
        </p:txBody>
      </p:sp>
      <p:graphicFrame>
        <p:nvGraphicFramePr>
          <p:cNvPr id="2" name="Table 1">
            <a:extLst>
              <a:ext uri="{FF2B5EF4-FFF2-40B4-BE49-F238E27FC236}">
                <a16:creationId xmlns:a16="http://schemas.microsoft.com/office/drawing/2014/main" id="{ED41BFE0-BC40-4363-8401-E4C75AAFB8D7}"/>
              </a:ext>
            </a:extLst>
          </p:cNvPr>
          <p:cNvGraphicFramePr>
            <a:graphicFrameLocks noGrp="1"/>
          </p:cNvGraphicFramePr>
          <p:nvPr>
            <p:extLst>
              <p:ext uri="{D42A27DB-BD31-4B8C-83A1-F6EECF244321}">
                <p14:modId xmlns:p14="http://schemas.microsoft.com/office/powerpoint/2010/main" val="3633330198"/>
              </p:ext>
            </p:extLst>
          </p:nvPr>
        </p:nvGraphicFramePr>
        <p:xfrm>
          <a:off x="457200" y="743794"/>
          <a:ext cx="8229600" cy="154579"/>
        </p:xfrm>
        <a:graphic>
          <a:graphicData uri="http://schemas.openxmlformats.org/drawingml/2006/table">
            <a:tbl>
              <a:tblPr/>
              <a:tblGrid>
                <a:gridCol w="1371600">
                  <a:extLst>
                    <a:ext uri="{9D8B030D-6E8A-4147-A177-3AD203B41FA5}">
                      <a16:colId xmlns:a16="http://schemas.microsoft.com/office/drawing/2014/main" val="412295126"/>
                    </a:ext>
                  </a:extLst>
                </a:gridCol>
                <a:gridCol w="1371600">
                  <a:extLst>
                    <a:ext uri="{9D8B030D-6E8A-4147-A177-3AD203B41FA5}">
                      <a16:colId xmlns:a16="http://schemas.microsoft.com/office/drawing/2014/main" val="2088716866"/>
                    </a:ext>
                  </a:extLst>
                </a:gridCol>
                <a:gridCol w="1371600">
                  <a:extLst>
                    <a:ext uri="{9D8B030D-6E8A-4147-A177-3AD203B41FA5}">
                      <a16:colId xmlns:a16="http://schemas.microsoft.com/office/drawing/2014/main" val="2985508973"/>
                    </a:ext>
                  </a:extLst>
                </a:gridCol>
                <a:gridCol w="1371600">
                  <a:extLst>
                    <a:ext uri="{9D8B030D-6E8A-4147-A177-3AD203B41FA5}">
                      <a16:colId xmlns:a16="http://schemas.microsoft.com/office/drawing/2014/main" val="4283820070"/>
                    </a:ext>
                  </a:extLst>
                </a:gridCol>
                <a:gridCol w="1371600">
                  <a:extLst>
                    <a:ext uri="{9D8B030D-6E8A-4147-A177-3AD203B41FA5}">
                      <a16:colId xmlns:a16="http://schemas.microsoft.com/office/drawing/2014/main" val="1178058582"/>
                    </a:ext>
                  </a:extLst>
                </a:gridCol>
                <a:gridCol w="1371600">
                  <a:extLst>
                    <a:ext uri="{9D8B030D-6E8A-4147-A177-3AD203B41FA5}">
                      <a16:colId xmlns:a16="http://schemas.microsoft.com/office/drawing/2014/main" val="279829500"/>
                    </a:ext>
                  </a:extLst>
                </a:gridCol>
              </a:tblGrid>
              <a:tr h="154579">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4"/>
                        </a:rPr>
                        <a:t>Why NVSBC</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Content</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4110874139"/>
                  </a:ext>
                </a:extLst>
              </a:tr>
            </a:tbl>
          </a:graphicData>
        </a:graphic>
      </p:graphicFrame>
      <p:pic>
        <p:nvPicPr>
          <p:cNvPr id="6" name="Picture 1" descr="logo">
            <a:extLst>
              <a:ext uri="{FF2B5EF4-FFF2-40B4-BE49-F238E27FC236}">
                <a16:creationId xmlns:a16="http://schemas.microsoft.com/office/drawing/2014/main" id="{A809C6F1-03AB-4FC4-B520-12CEB6A17E3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55238"/>
            <a:ext cx="2266950" cy="6725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t="13333"/>
          <a:stretch>
            <a:fillRect/>
          </a:stretch>
        </p:blipFill>
        <p:spPr bwMode="auto">
          <a:xfrm>
            <a:off x="0" y="914400"/>
            <a:ext cx="9144000" cy="5943600"/>
          </a:xfrm>
          <a:prstGeom prst="rect">
            <a:avLst/>
          </a:prstGeom>
          <a:noFill/>
          <a:ln w="9525">
            <a:noFill/>
            <a:miter lim="800000"/>
            <a:headEnd/>
            <a:tailEnd/>
          </a:ln>
        </p:spPr>
      </p:pic>
      <p:sp>
        <p:nvSpPr>
          <p:cNvPr id="3" name="Rectangle 2"/>
          <p:cNvSpPr/>
          <p:nvPr/>
        </p:nvSpPr>
        <p:spPr>
          <a:xfrm>
            <a:off x="1905000" y="3429000"/>
            <a:ext cx="5410200" cy="400110"/>
          </a:xfrm>
          <a:prstGeom prst="rect">
            <a:avLst/>
          </a:prstGeom>
          <a:solidFill>
            <a:schemeClr val="accent1"/>
          </a:solidFill>
        </p:spPr>
        <p:txBody>
          <a:bodyPr wrap="square">
            <a:spAutoFit/>
          </a:bodyPr>
          <a:lstStyle/>
          <a:p>
            <a:pPr>
              <a:defRPr/>
            </a:pPr>
            <a:r>
              <a:rPr lang="en-US" sz="1000" b="1" dirty="0">
                <a:solidFill>
                  <a:schemeClr val="bg1"/>
                </a:solidFill>
              </a:rPr>
              <a:t>Results of a commercial part number search will provide the corresponding NSN as well as supplier name and contact data</a:t>
            </a:r>
          </a:p>
        </p:txBody>
      </p:sp>
      <p:graphicFrame>
        <p:nvGraphicFramePr>
          <p:cNvPr id="2" name="Table 1">
            <a:extLst>
              <a:ext uri="{FF2B5EF4-FFF2-40B4-BE49-F238E27FC236}">
                <a16:creationId xmlns:a16="http://schemas.microsoft.com/office/drawing/2014/main" id="{C4EAECC0-9059-422B-98D2-5499F1A902B9}"/>
              </a:ext>
            </a:extLst>
          </p:cNvPr>
          <p:cNvGraphicFramePr>
            <a:graphicFrameLocks noGrp="1"/>
          </p:cNvGraphicFramePr>
          <p:nvPr>
            <p:extLst>
              <p:ext uri="{D42A27DB-BD31-4B8C-83A1-F6EECF244321}">
                <p14:modId xmlns:p14="http://schemas.microsoft.com/office/powerpoint/2010/main" val="2828083849"/>
              </p:ext>
            </p:extLst>
          </p:nvPr>
        </p:nvGraphicFramePr>
        <p:xfrm>
          <a:off x="495300" y="772910"/>
          <a:ext cx="8229600" cy="154579"/>
        </p:xfrm>
        <a:graphic>
          <a:graphicData uri="http://schemas.openxmlformats.org/drawingml/2006/table">
            <a:tbl>
              <a:tblPr/>
              <a:tblGrid>
                <a:gridCol w="1371600">
                  <a:extLst>
                    <a:ext uri="{9D8B030D-6E8A-4147-A177-3AD203B41FA5}">
                      <a16:colId xmlns:a16="http://schemas.microsoft.com/office/drawing/2014/main" val="2037592789"/>
                    </a:ext>
                  </a:extLst>
                </a:gridCol>
                <a:gridCol w="1371600">
                  <a:extLst>
                    <a:ext uri="{9D8B030D-6E8A-4147-A177-3AD203B41FA5}">
                      <a16:colId xmlns:a16="http://schemas.microsoft.com/office/drawing/2014/main" val="1069323089"/>
                    </a:ext>
                  </a:extLst>
                </a:gridCol>
                <a:gridCol w="1371600">
                  <a:extLst>
                    <a:ext uri="{9D8B030D-6E8A-4147-A177-3AD203B41FA5}">
                      <a16:colId xmlns:a16="http://schemas.microsoft.com/office/drawing/2014/main" val="248548262"/>
                    </a:ext>
                  </a:extLst>
                </a:gridCol>
                <a:gridCol w="1371600">
                  <a:extLst>
                    <a:ext uri="{9D8B030D-6E8A-4147-A177-3AD203B41FA5}">
                      <a16:colId xmlns:a16="http://schemas.microsoft.com/office/drawing/2014/main" val="2914664402"/>
                    </a:ext>
                  </a:extLst>
                </a:gridCol>
                <a:gridCol w="1371600">
                  <a:extLst>
                    <a:ext uri="{9D8B030D-6E8A-4147-A177-3AD203B41FA5}">
                      <a16:colId xmlns:a16="http://schemas.microsoft.com/office/drawing/2014/main" val="2264950943"/>
                    </a:ext>
                  </a:extLst>
                </a:gridCol>
                <a:gridCol w="1371600">
                  <a:extLst>
                    <a:ext uri="{9D8B030D-6E8A-4147-A177-3AD203B41FA5}">
                      <a16:colId xmlns:a16="http://schemas.microsoft.com/office/drawing/2014/main" val="3459229778"/>
                    </a:ext>
                  </a:extLst>
                </a:gridCol>
              </a:tblGrid>
              <a:tr h="154579">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4"/>
                        </a:rPr>
                        <a:t>Why NVSBC</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Content</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1734213107"/>
                  </a:ext>
                </a:extLst>
              </a:tr>
            </a:tbl>
          </a:graphicData>
        </a:graphic>
      </p:graphicFrame>
      <p:pic>
        <p:nvPicPr>
          <p:cNvPr id="6" name="Picture 1" descr="logo">
            <a:extLst>
              <a:ext uri="{FF2B5EF4-FFF2-40B4-BE49-F238E27FC236}">
                <a16:creationId xmlns:a16="http://schemas.microsoft.com/office/drawing/2014/main" id="{82D39F4B-C702-45D7-9387-07BBD904F87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76625" y="29636"/>
            <a:ext cx="2266950" cy="6725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t="12941"/>
          <a:stretch>
            <a:fillRect/>
          </a:stretch>
        </p:blipFill>
        <p:spPr bwMode="auto">
          <a:xfrm>
            <a:off x="0" y="838200"/>
            <a:ext cx="9144000" cy="5638800"/>
          </a:xfrm>
          <a:prstGeom prst="rect">
            <a:avLst/>
          </a:prstGeom>
          <a:noFill/>
          <a:ln w="9525">
            <a:noFill/>
            <a:miter lim="800000"/>
            <a:headEnd/>
            <a:tailEnd/>
          </a:ln>
        </p:spPr>
      </p:pic>
      <p:graphicFrame>
        <p:nvGraphicFramePr>
          <p:cNvPr id="2" name="Table 1">
            <a:extLst>
              <a:ext uri="{FF2B5EF4-FFF2-40B4-BE49-F238E27FC236}">
                <a16:creationId xmlns:a16="http://schemas.microsoft.com/office/drawing/2014/main" id="{AE50820F-5AD7-4003-AA96-D410F0B16FBC}"/>
              </a:ext>
            </a:extLst>
          </p:cNvPr>
          <p:cNvGraphicFramePr>
            <a:graphicFrameLocks noGrp="1"/>
          </p:cNvGraphicFramePr>
          <p:nvPr>
            <p:extLst>
              <p:ext uri="{D42A27DB-BD31-4B8C-83A1-F6EECF244321}">
                <p14:modId xmlns:p14="http://schemas.microsoft.com/office/powerpoint/2010/main" val="3701171717"/>
              </p:ext>
            </p:extLst>
          </p:nvPr>
        </p:nvGraphicFramePr>
        <p:xfrm>
          <a:off x="838200" y="690228"/>
          <a:ext cx="8229600" cy="154579"/>
        </p:xfrm>
        <a:graphic>
          <a:graphicData uri="http://schemas.openxmlformats.org/drawingml/2006/table">
            <a:tbl>
              <a:tblPr/>
              <a:tblGrid>
                <a:gridCol w="1371600">
                  <a:extLst>
                    <a:ext uri="{9D8B030D-6E8A-4147-A177-3AD203B41FA5}">
                      <a16:colId xmlns:a16="http://schemas.microsoft.com/office/drawing/2014/main" val="3787576929"/>
                    </a:ext>
                  </a:extLst>
                </a:gridCol>
                <a:gridCol w="1371600">
                  <a:extLst>
                    <a:ext uri="{9D8B030D-6E8A-4147-A177-3AD203B41FA5}">
                      <a16:colId xmlns:a16="http://schemas.microsoft.com/office/drawing/2014/main" val="1072230649"/>
                    </a:ext>
                  </a:extLst>
                </a:gridCol>
                <a:gridCol w="1371600">
                  <a:extLst>
                    <a:ext uri="{9D8B030D-6E8A-4147-A177-3AD203B41FA5}">
                      <a16:colId xmlns:a16="http://schemas.microsoft.com/office/drawing/2014/main" val="1284414650"/>
                    </a:ext>
                  </a:extLst>
                </a:gridCol>
                <a:gridCol w="1371600">
                  <a:extLst>
                    <a:ext uri="{9D8B030D-6E8A-4147-A177-3AD203B41FA5}">
                      <a16:colId xmlns:a16="http://schemas.microsoft.com/office/drawing/2014/main" val="2534277482"/>
                    </a:ext>
                  </a:extLst>
                </a:gridCol>
                <a:gridCol w="1371600">
                  <a:extLst>
                    <a:ext uri="{9D8B030D-6E8A-4147-A177-3AD203B41FA5}">
                      <a16:colId xmlns:a16="http://schemas.microsoft.com/office/drawing/2014/main" val="4215837344"/>
                    </a:ext>
                  </a:extLst>
                </a:gridCol>
                <a:gridCol w="1371600">
                  <a:extLst>
                    <a:ext uri="{9D8B030D-6E8A-4147-A177-3AD203B41FA5}">
                      <a16:colId xmlns:a16="http://schemas.microsoft.com/office/drawing/2014/main" val="2990894850"/>
                    </a:ext>
                  </a:extLst>
                </a:gridCol>
              </a:tblGrid>
              <a:tr h="154579">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4"/>
                        </a:rPr>
                        <a:t>Why NVSBC</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Content</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2792424280"/>
                  </a:ext>
                </a:extLst>
              </a:tr>
            </a:tbl>
          </a:graphicData>
        </a:graphic>
      </p:graphicFrame>
      <p:pic>
        <p:nvPicPr>
          <p:cNvPr id="5" name="Picture 1" descr="logo">
            <a:extLst>
              <a:ext uri="{FF2B5EF4-FFF2-40B4-BE49-F238E27FC236}">
                <a16:creationId xmlns:a16="http://schemas.microsoft.com/office/drawing/2014/main" id="{ECE78E54-8836-49F8-B5BF-432C9917890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0"/>
            <a:ext cx="2266950" cy="6725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t="13333"/>
          <a:stretch>
            <a:fillRect/>
          </a:stretch>
        </p:blipFill>
        <p:spPr bwMode="auto">
          <a:xfrm>
            <a:off x="0" y="914400"/>
            <a:ext cx="9144000" cy="5943600"/>
          </a:xfrm>
          <a:prstGeom prst="rect">
            <a:avLst/>
          </a:prstGeom>
          <a:noFill/>
          <a:ln w="9525">
            <a:noFill/>
            <a:miter lim="800000"/>
            <a:headEnd/>
            <a:tailEnd/>
          </a:ln>
        </p:spPr>
      </p:pic>
      <p:graphicFrame>
        <p:nvGraphicFramePr>
          <p:cNvPr id="2" name="Table 1">
            <a:extLst>
              <a:ext uri="{FF2B5EF4-FFF2-40B4-BE49-F238E27FC236}">
                <a16:creationId xmlns:a16="http://schemas.microsoft.com/office/drawing/2014/main" id="{D2130694-1FF2-41CC-85A4-21DC7E4BA729}"/>
              </a:ext>
            </a:extLst>
          </p:cNvPr>
          <p:cNvGraphicFramePr>
            <a:graphicFrameLocks noGrp="1"/>
          </p:cNvGraphicFramePr>
          <p:nvPr>
            <p:extLst>
              <p:ext uri="{D42A27DB-BD31-4B8C-83A1-F6EECF244321}">
                <p14:modId xmlns:p14="http://schemas.microsoft.com/office/powerpoint/2010/main" val="995419876"/>
              </p:ext>
            </p:extLst>
          </p:nvPr>
        </p:nvGraphicFramePr>
        <p:xfrm>
          <a:off x="457200" y="759821"/>
          <a:ext cx="8229600" cy="154579"/>
        </p:xfrm>
        <a:graphic>
          <a:graphicData uri="http://schemas.openxmlformats.org/drawingml/2006/table">
            <a:tbl>
              <a:tblPr/>
              <a:tblGrid>
                <a:gridCol w="1371600">
                  <a:extLst>
                    <a:ext uri="{9D8B030D-6E8A-4147-A177-3AD203B41FA5}">
                      <a16:colId xmlns:a16="http://schemas.microsoft.com/office/drawing/2014/main" val="3718597296"/>
                    </a:ext>
                  </a:extLst>
                </a:gridCol>
                <a:gridCol w="1371600">
                  <a:extLst>
                    <a:ext uri="{9D8B030D-6E8A-4147-A177-3AD203B41FA5}">
                      <a16:colId xmlns:a16="http://schemas.microsoft.com/office/drawing/2014/main" val="3676172217"/>
                    </a:ext>
                  </a:extLst>
                </a:gridCol>
                <a:gridCol w="1371600">
                  <a:extLst>
                    <a:ext uri="{9D8B030D-6E8A-4147-A177-3AD203B41FA5}">
                      <a16:colId xmlns:a16="http://schemas.microsoft.com/office/drawing/2014/main" val="1070241468"/>
                    </a:ext>
                  </a:extLst>
                </a:gridCol>
                <a:gridCol w="1371600">
                  <a:extLst>
                    <a:ext uri="{9D8B030D-6E8A-4147-A177-3AD203B41FA5}">
                      <a16:colId xmlns:a16="http://schemas.microsoft.com/office/drawing/2014/main" val="1159130722"/>
                    </a:ext>
                  </a:extLst>
                </a:gridCol>
                <a:gridCol w="1371600">
                  <a:extLst>
                    <a:ext uri="{9D8B030D-6E8A-4147-A177-3AD203B41FA5}">
                      <a16:colId xmlns:a16="http://schemas.microsoft.com/office/drawing/2014/main" val="3465828112"/>
                    </a:ext>
                  </a:extLst>
                </a:gridCol>
                <a:gridCol w="1371600">
                  <a:extLst>
                    <a:ext uri="{9D8B030D-6E8A-4147-A177-3AD203B41FA5}">
                      <a16:colId xmlns:a16="http://schemas.microsoft.com/office/drawing/2014/main" val="1646851309"/>
                    </a:ext>
                  </a:extLst>
                </a:gridCol>
              </a:tblGrid>
              <a:tr h="154579">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4"/>
                        </a:rPr>
                        <a:t>Why NVSBC</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Content</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1718964521"/>
                  </a:ext>
                </a:extLst>
              </a:tr>
            </a:tbl>
          </a:graphicData>
        </a:graphic>
      </p:graphicFrame>
      <p:pic>
        <p:nvPicPr>
          <p:cNvPr id="5" name="Picture 1" descr="logo">
            <a:extLst>
              <a:ext uri="{FF2B5EF4-FFF2-40B4-BE49-F238E27FC236}">
                <a16:creationId xmlns:a16="http://schemas.microsoft.com/office/drawing/2014/main" id="{57BF5727-32A3-4C41-A1DC-3D559A9325E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9617"/>
            <a:ext cx="2266950" cy="6725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t="13333"/>
          <a:stretch>
            <a:fillRect/>
          </a:stretch>
        </p:blipFill>
        <p:spPr bwMode="auto">
          <a:xfrm>
            <a:off x="0" y="914400"/>
            <a:ext cx="9144000" cy="5943600"/>
          </a:xfrm>
          <a:prstGeom prst="rect">
            <a:avLst/>
          </a:prstGeom>
          <a:noFill/>
          <a:ln w="9525">
            <a:noFill/>
            <a:miter lim="800000"/>
            <a:headEnd/>
            <a:tailEnd/>
          </a:ln>
        </p:spPr>
      </p:pic>
      <p:graphicFrame>
        <p:nvGraphicFramePr>
          <p:cNvPr id="2" name="Table 1">
            <a:extLst>
              <a:ext uri="{FF2B5EF4-FFF2-40B4-BE49-F238E27FC236}">
                <a16:creationId xmlns:a16="http://schemas.microsoft.com/office/drawing/2014/main" id="{597E6707-7F26-463F-A0D5-2C706F522B58}"/>
              </a:ext>
            </a:extLst>
          </p:cNvPr>
          <p:cNvGraphicFramePr>
            <a:graphicFrameLocks noGrp="1"/>
          </p:cNvGraphicFramePr>
          <p:nvPr>
            <p:extLst>
              <p:ext uri="{D42A27DB-BD31-4B8C-83A1-F6EECF244321}">
                <p14:modId xmlns:p14="http://schemas.microsoft.com/office/powerpoint/2010/main" val="2956525379"/>
              </p:ext>
            </p:extLst>
          </p:nvPr>
        </p:nvGraphicFramePr>
        <p:xfrm>
          <a:off x="590550" y="779056"/>
          <a:ext cx="8229600" cy="154579"/>
        </p:xfrm>
        <a:graphic>
          <a:graphicData uri="http://schemas.openxmlformats.org/drawingml/2006/table">
            <a:tbl>
              <a:tblPr/>
              <a:tblGrid>
                <a:gridCol w="1371600">
                  <a:extLst>
                    <a:ext uri="{9D8B030D-6E8A-4147-A177-3AD203B41FA5}">
                      <a16:colId xmlns:a16="http://schemas.microsoft.com/office/drawing/2014/main" val="3616738240"/>
                    </a:ext>
                  </a:extLst>
                </a:gridCol>
                <a:gridCol w="1371600">
                  <a:extLst>
                    <a:ext uri="{9D8B030D-6E8A-4147-A177-3AD203B41FA5}">
                      <a16:colId xmlns:a16="http://schemas.microsoft.com/office/drawing/2014/main" val="490868240"/>
                    </a:ext>
                  </a:extLst>
                </a:gridCol>
                <a:gridCol w="1371600">
                  <a:extLst>
                    <a:ext uri="{9D8B030D-6E8A-4147-A177-3AD203B41FA5}">
                      <a16:colId xmlns:a16="http://schemas.microsoft.com/office/drawing/2014/main" val="2278085136"/>
                    </a:ext>
                  </a:extLst>
                </a:gridCol>
                <a:gridCol w="1371600">
                  <a:extLst>
                    <a:ext uri="{9D8B030D-6E8A-4147-A177-3AD203B41FA5}">
                      <a16:colId xmlns:a16="http://schemas.microsoft.com/office/drawing/2014/main" val="1910361127"/>
                    </a:ext>
                  </a:extLst>
                </a:gridCol>
                <a:gridCol w="1371600">
                  <a:extLst>
                    <a:ext uri="{9D8B030D-6E8A-4147-A177-3AD203B41FA5}">
                      <a16:colId xmlns:a16="http://schemas.microsoft.com/office/drawing/2014/main" val="3542998714"/>
                    </a:ext>
                  </a:extLst>
                </a:gridCol>
                <a:gridCol w="1371600">
                  <a:extLst>
                    <a:ext uri="{9D8B030D-6E8A-4147-A177-3AD203B41FA5}">
                      <a16:colId xmlns:a16="http://schemas.microsoft.com/office/drawing/2014/main" val="1834052149"/>
                    </a:ext>
                  </a:extLst>
                </a:gridCol>
              </a:tblGrid>
              <a:tr h="154579">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4"/>
                        </a:rPr>
                        <a:t>Why NVSBC</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Content</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3026151802"/>
                  </a:ext>
                </a:extLst>
              </a:tr>
            </a:tbl>
          </a:graphicData>
        </a:graphic>
      </p:graphicFrame>
      <p:pic>
        <p:nvPicPr>
          <p:cNvPr id="5" name="Picture 1" descr="logo">
            <a:extLst>
              <a:ext uri="{FF2B5EF4-FFF2-40B4-BE49-F238E27FC236}">
                <a16:creationId xmlns:a16="http://schemas.microsoft.com/office/drawing/2014/main" id="{943913D7-2904-4381-81D0-45410981EA3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38525" y="38855"/>
            <a:ext cx="2266950" cy="6725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t="13333"/>
          <a:stretch>
            <a:fillRect/>
          </a:stretch>
        </p:blipFill>
        <p:spPr bwMode="auto">
          <a:xfrm>
            <a:off x="0" y="914400"/>
            <a:ext cx="9144000" cy="5943600"/>
          </a:xfrm>
          <a:prstGeom prst="rect">
            <a:avLst/>
          </a:prstGeom>
          <a:noFill/>
          <a:ln w="9525">
            <a:noFill/>
            <a:miter lim="800000"/>
            <a:headEnd/>
            <a:tailEnd/>
          </a:ln>
        </p:spPr>
      </p:pic>
      <p:sp>
        <p:nvSpPr>
          <p:cNvPr id="3" name="Rectangle 2"/>
          <p:cNvSpPr/>
          <p:nvPr/>
        </p:nvSpPr>
        <p:spPr>
          <a:xfrm>
            <a:off x="990600" y="4343400"/>
            <a:ext cx="7162800" cy="400110"/>
          </a:xfrm>
          <a:prstGeom prst="rect">
            <a:avLst/>
          </a:prstGeom>
          <a:solidFill>
            <a:schemeClr val="accent1"/>
          </a:solidFill>
        </p:spPr>
        <p:txBody>
          <a:bodyPr wrap="square">
            <a:spAutoFit/>
          </a:bodyPr>
          <a:lstStyle/>
          <a:p>
            <a:pPr>
              <a:defRPr/>
            </a:pPr>
            <a:r>
              <a:rPr lang="en-US" sz="1000" b="1" dirty="0">
                <a:solidFill>
                  <a:schemeClr val="bg1"/>
                </a:solidFill>
              </a:rPr>
              <a:t>Each part or product that the Government uses has Military/Federal and or commercial standards – how to maintain, package, ship, use, Install - anything involved with the product -WinBids Pro  maintains that data</a:t>
            </a:r>
          </a:p>
        </p:txBody>
      </p:sp>
      <p:graphicFrame>
        <p:nvGraphicFramePr>
          <p:cNvPr id="2" name="Table 1">
            <a:extLst>
              <a:ext uri="{FF2B5EF4-FFF2-40B4-BE49-F238E27FC236}">
                <a16:creationId xmlns:a16="http://schemas.microsoft.com/office/drawing/2014/main" id="{33CA55E3-168A-48D8-9867-4E20E825D777}"/>
              </a:ext>
            </a:extLst>
          </p:cNvPr>
          <p:cNvGraphicFramePr>
            <a:graphicFrameLocks noGrp="1"/>
          </p:cNvGraphicFramePr>
          <p:nvPr>
            <p:extLst>
              <p:ext uri="{D42A27DB-BD31-4B8C-83A1-F6EECF244321}">
                <p14:modId xmlns:p14="http://schemas.microsoft.com/office/powerpoint/2010/main" val="4018370528"/>
              </p:ext>
            </p:extLst>
          </p:nvPr>
        </p:nvGraphicFramePr>
        <p:xfrm>
          <a:off x="533400" y="759821"/>
          <a:ext cx="8229600" cy="154579"/>
        </p:xfrm>
        <a:graphic>
          <a:graphicData uri="http://schemas.openxmlformats.org/drawingml/2006/table">
            <a:tbl>
              <a:tblPr/>
              <a:tblGrid>
                <a:gridCol w="1371600">
                  <a:extLst>
                    <a:ext uri="{9D8B030D-6E8A-4147-A177-3AD203B41FA5}">
                      <a16:colId xmlns:a16="http://schemas.microsoft.com/office/drawing/2014/main" val="608054211"/>
                    </a:ext>
                  </a:extLst>
                </a:gridCol>
                <a:gridCol w="1371600">
                  <a:extLst>
                    <a:ext uri="{9D8B030D-6E8A-4147-A177-3AD203B41FA5}">
                      <a16:colId xmlns:a16="http://schemas.microsoft.com/office/drawing/2014/main" val="349506779"/>
                    </a:ext>
                  </a:extLst>
                </a:gridCol>
                <a:gridCol w="1371600">
                  <a:extLst>
                    <a:ext uri="{9D8B030D-6E8A-4147-A177-3AD203B41FA5}">
                      <a16:colId xmlns:a16="http://schemas.microsoft.com/office/drawing/2014/main" val="1090865344"/>
                    </a:ext>
                  </a:extLst>
                </a:gridCol>
                <a:gridCol w="1371600">
                  <a:extLst>
                    <a:ext uri="{9D8B030D-6E8A-4147-A177-3AD203B41FA5}">
                      <a16:colId xmlns:a16="http://schemas.microsoft.com/office/drawing/2014/main" val="3937962938"/>
                    </a:ext>
                  </a:extLst>
                </a:gridCol>
                <a:gridCol w="1371600">
                  <a:extLst>
                    <a:ext uri="{9D8B030D-6E8A-4147-A177-3AD203B41FA5}">
                      <a16:colId xmlns:a16="http://schemas.microsoft.com/office/drawing/2014/main" val="1424541168"/>
                    </a:ext>
                  </a:extLst>
                </a:gridCol>
                <a:gridCol w="1371600">
                  <a:extLst>
                    <a:ext uri="{9D8B030D-6E8A-4147-A177-3AD203B41FA5}">
                      <a16:colId xmlns:a16="http://schemas.microsoft.com/office/drawing/2014/main" val="1159508060"/>
                    </a:ext>
                  </a:extLst>
                </a:gridCol>
              </a:tblGrid>
              <a:tr h="154579">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4"/>
                        </a:rPr>
                        <a:t>Why NVSBC</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Content</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1894460294"/>
                  </a:ext>
                </a:extLst>
              </a:tr>
            </a:tbl>
          </a:graphicData>
        </a:graphic>
      </p:graphicFrame>
      <p:pic>
        <p:nvPicPr>
          <p:cNvPr id="6" name="Picture 1" descr="logo">
            <a:extLst>
              <a:ext uri="{FF2B5EF4-FFF2-40B4-BE49-F238E27FC236}">
                <a16:creationId xmlns:a16="http://schemas.microsoft.com/office/drawing/2014/main" id="{2EF3A10B-47E9-48B2-83C0-F4D4A86FADD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10002"/>
            <a:ext cx="2266950" cy="6725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t="13333"/>
          <a:stretch>
            <a:fillRect/>
          </a:stretch>
        </p:blipFill>
        <p:spPr bwMode="auto">
          <a:xfrm>
            <a:off x="0" y="914400"/>
            <a:ext cx="9144000" cy="5943600"/>
          </a:xfrm>
          <a:prstGeom prst="rect">
            <a:avLst/>
          </a:prstGeom>
          <a:noFill/>
          <a:ln w="9525">
            <a:noFill/>
            <a:miter lim="800000"/>
            <a:headEnd/>
            <a:tailEnd/>
          </a:ln>
        </p:spPr>
      </p:pic>
      <p:sp>
        <p:nvSpPr>
          <p:cNvPr id="3" name="Rectangle 2"/>
          <p:cNvSpPr/>
          <p:nvPr/>
        </p:nvSpPr>
        <p:spPr>
          <a:xfrm>
            <a:off x="1447800" y="2828836"/>
            <a:ext cx="6172200" cy="400110"/>
          </a:xfrm>
          <a:prstGeom prst="rect">
            <a:avLst/>
          </a:prstGeom>
          <a:solidFill>
            <a:schemeClr val="accent1"/>
          </a:solidFill>
        </p:spPr>
        <p:txBody>
          <a:bodyPr wrap="square">
            <a:spAutoFit/>
          </a:bodyPr>
          <a:lstStyle/>
          <a:p>
            <a:pPr>
              <a:defRPr/>
            </a:pPr>
            <a:r>
              <a:rPr lang="en-US" sz="1000" b="1" dirty="0">
                <a:solidFill>
                  <a:schemeClr val="bg1"/>
                </a:solidFill>
              </a:rPr>
              <a:t>Once a Mil number has been entered into the system and a bio of the document appears, by clicking on the hyperlink the document will appear as a PDF</a:t>
            </a:r>
          </a:p>
        </p:txBody>
      </p:sp>
      <p:graphicFrame>
        <p:nvGraphicFramePr>
          <p:cNvPr id="2" name="Table 1">
            <a:extLst>
              <a:ext uri="{FF2B5EF4-FFF2-40B4-BE49-F238E27FC236}">
                <a16:creationId xmlns:a16="http://schemas.microsoft.com/office/drawing/2014/main" id="{2FD548A1-6F33-464A-904A-4DFAA4B9F08A}"/>
              </a:ext>
            </a:extLst>
          </p:cNvPr>
          <p:cNvGraphicFramePr>
            <a:graphicFrameLocks noGrp="1"/>
          </p:cNvGraphicFramePr>
          <p:nvPr>
            <p:extLst>
              <p:ext uri="{D42A27DB-BD31-4B8C-83A1-F6EECF244321}">
                <p14:modId xmlns:p14="http://schemas.microsoft.com/office/powerpoint/2010/main" val="2959481913"/>
              </p:ext>
            </p:extLst>
          </p:nvPr>
        </p:nvGraphicFramePr>
        <p:xfrm>
          <a:off x="457200" y="770178"/>
          <a:ext cx="8229600" cy="154579"/>
        </p:xfrm>
        <a:graphic>
          <a:graphicData uri="http://schemas.openxmlformats.org/drawingml/2006/table">
            <a:tbl>
              <a:tblPr/>
              <a:tblGrid>
                <a:gridCol w="1371600">
                  <a:extLst>
                    <a:ext uri="{9D8B030D-6E8A-4147-A177-3AD203B41FA5}">
                      <a16:colId xmlns:a16="http://schemas.microsoft.com/office/drawing/2014/main" val="769061065"/>
                    </a:ext>
                  </a:extLst>
                </a:gridCol>
                <a:gridCol w="1371600">
                  <a:extLst>
                    <a:ext uri="{9D8B030D-6E8A-4147-A177-3AD203B41FA5}">
                      <a16:colId xmlns:a16="http://schemas.microsoft.com/office/drawing/2014/main" val="2129017087"/>
                    </a:ext>
                  </a:extLst>
                </a:gridCol>
                <a:gridCol w="1371600">
                  <a:extLst>
                    <a:ext uri="{9D8B030D-6E8A-4147-A177-3AD203B41FA5}">
                      <a16:colId xmlns:a16="http://schemas.microsoft.com/office/drawing/2014/main" val="1136012874"/>
                    </a:ext>
                  </a:extLst>
                </a:gridCol>
                <a:gridCol w="1371600">
                  <a:extLst>
                    <a:ext uri="{9D8B030D-6E8A-4147-A177-3AD203B41FA5}">
                      <a16:colId xmlns:a16="http://schemas.microsoft.com/office/drawing/2014/main" val="1419782870"/>
                    </a:ext>
                  </a:extLst>
                </a:gridCol>
                <a:gridCol w="1371600">
                  <a:extLst>
                    <a:ext uri="{9D8B030D-6E8A-4147-A177-3AD203B41FA5}">
                      <a16:colId xmlns:a16="http://schemas.microsoft.com/office/drawing/2014/main" val="3678245024"/>
                    </a:ext>
                  </a:extLst>
                </a:gridCol>
                <a:gridCol w="1371600">
                  <a:extLst>
                    <a:ext uri="{9D8B030D-6E8A-4147-A177-3AD203B41FA5}">
                      <a16:colId xmlns:a16="http://schemas.microsoft.com/office/drawing/2014/main" val="194159411"/>
                    </a:ext>
                  </a:extLst>
                </a:gridCol>
              </a:tblGrid>
              <a:tr h="154579">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4"/>
                        </a:rPr>
                        <a:t>Why NVSBC</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Content</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3693966123"/>
                  </a:ext>
                </a:extLst>
              </a:tr>
            </a:tbl>
          </a:graphicData>
        </a:graphic>
      </p:graphicFrame>
      <p:pic>
        <p:nvPicPr>
          <p:cNvPr id="6" name="Picture 1" descr="logo">
            <a:extLst>
              <a:ext uri="{FF2B5EF4-FFF2-40B4-BE49-F238E27FC236}">
                <a16:creationId xmlns:a16="http://schemas.microsoft.com/office/drawing/2014/main" id="{F380D577-C553-4353-BD6A-EAE07317B76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8875"/>
            <a:ext cx="2266950" cy="6725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t="13333"/>
          <a:stretch>
            <a:fillRect/>
          </a:stretch>
        </p:blipFill>
        <p:spPr bwMode="auto">
          <a:xfrm>
            <a:off x="0" y="914400"/>
            <a:ext cx="9144000" cy="5943600"/>
          </a:xfrm>
          <a:prstGeom prst="rect">
            <a:avLst/>
          </a:prstGeom>
          <a:noFill/>
          <a:ln w="9525">
            <a:noFill/>
            <a:miter lim="800000"/>
            <a:headEnd/>
            <a:tailEnd/>
          </a:ln>
        </p:spPr>
      </p:pic>
      <p:graphicFrame>
        <p:nvGraphicFramePr>
          <p:cNvPr id="2" name="Table 1">
            <a:extLst>
              <a:ext uri="{FF2B5EF4-FFF2-40B4-BE49-F238E27FC236}">
                <a16:creationId xmlns:a16="http://schemas.microsoft.com/office/drawing/2014/main" id="{7878DA32-0E0A-44E3-AE41-7EC54A2CCC96}"/>
              </a:ext>
            </a:extLst>
          </p:cNvPr>
          <p:cNvGraphicFramePr>
            <a:graphicFrameLocks noGrp="1"/>
          </p:cNvGraphicFramePr>
          <p:nvPr>
            <p:extLst>
              <p:ext uri="{D42A27DB-BD31-4B8C-83A1-F6EECF244321}">
                <p14:modId xmlns:p14="http://schemas.microsoft.com/office/powerpoint/2010/main" val="488016916"/>
              </p:ext>
            </p:extLst>
          </p:nvPr>
        </p:nvGraphicFramePr>
        <p:xfrm>
          <a:off x="533400" y="777576"/>
          <a:ext cx="8229600" cy="154579"/>
        </p:xfrm>
        <a:graphic>
          <a:graphicData uri="http://schemas.openxmlformats.org/drawingml/2006/table">
            <a:tbl>
              <a:tblPr/>
              <a:tblGrid>
                <a:gridCol w="1371600">
                  <a:extLst>
                    <a:ext uri="{9D8B030D-6E8A-4147-A177-3AD203B41FA5}">
                      <a16:colId xmlns:a16="http://schemas.microsoft.com/office/drawing/2014/main" val="1084816146"/>
                    </a:ext>
                  </a:extLst>
                </a:gridCol>
                <a:gridCol w="1371600">
                  <a:extLst>
                    <a:ext uri="{9D8B030D-6E8A-4147-A177-3AD203B41FA5}">
                      <a16:colId xmlns:a16="http://schemas.microsoft.com/office/drawing/2014/main" val="4217522360"/>
                    </a:ext>
                  </a:extLst>
                </a:gridCol>
                <a:gridCol w="1371600">
                  <a:extLst>
                    <a:ext uri="{9D8B030D-6E8A-4147-A177-3AD203B41FA5}">
                      <a16:colId xmlns:a16="http://schemas.microsoft.com/office/drawing/2014/main" val="2823438440"/>
                    </a:ext>
                  </a:extLst>
                </a:gridCol>
                <a:gridCol w="1371600">
                  <a:extLst>
                    <a:ext uri="{9D8B030D-6E8A-4147-A177-3AD203B41FA5}">
                      <a16:colId xmlns:a16="http://schemas.microsoft.com/office/drawing/2014/main" val="3367372216"/>
                    </a:ext>
                  </a:extLst>
                </a:gridCol>
                <a:gridCol w="1371600">
                  <a:extLst>
                    <a:ext uri="{9D8B030D-6E8A-4147-A177-3AD203B41FA5}">
                      <a16:colId xmlns:a16="http://schemas.microsoft.com/office/drawing/2014/main" val="2086181360"/>
                    </a:ext>
                  </a:extLst>
                </a:gridCol>
                <a:gridCol w="1371600">
                  <a:extLst>
                    <a:ext uri="{9D8B030D-6E8A-4147-A177-3AD203B41FA5}">
                      <a16:colId xmlns:a16="http://schemas.microsoft.com/office/drawing/2014/main" val="2043373095"/>
                    </a:ext>
                  </a:extLst>
                </a:gridCol>
              </a:tblGrid>
              <a:tr h="154579">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4"/>
                        </a:rPr>
                        <a:t>Why NVSBC</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Content</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2771736171"/>
                  </a:ext>
                </a:extLst>
              </a:tr>
            </a:tbl>
          </a:graphicData>
        </a:graphic>
      </p:graphicFrame>
      <p:pic>
        <p:nvPicPr>
          <p:cNvPr id="5" name="Picture 1" descr="logo">
            <a:extLst>
              <a:ext uri="{FF2B5EF4-FFF2-40B4-BE49-F238E27FC236}">
                <a16:creationId xmlns:a16="http://schemas.microsoft.com/office/drawing/2014/main" id="{995773D7-9B91-47C3-9043-0F86432EAC1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14725" y="13317"/>
            <a:ext cx="2266950" cy="6725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t="13333"/>
          <a:stretch>
            <a:fillRect/>
          </a:stretch>
        </p:blipFill>
        <p:spPr bwMode="auto">
          <a:xfrm>
            <a:off x="0" y="914400"/>
            <a:ext cx="9144000" cy="5943600"/>
          </a:xfrm>
          <a:prstGeom prst="rect">
            <a:avLst/>
          </a:prstGeom>
          <a:noFill/>
          <a:ln w="9525">
            <a:noFill/>
            <a:miter lim="800000"/>
            <a:headEnd/>
            <a:tailEnd/>
          </a:ln>
        </p:spPr>
      </p:pic>
      <p:sp>
        <p:nvSpPr>
          <p:cNvPr id="3" name="Rectangle 2"/>
          <p:cNvSpPr/>
          <p:nvPr/>
        </p:nvSpPr>
        <p:spPr>
          <a:xfrm>
            <a:off x="914400" y="5486400"/>
            <a:ext cx="7315200" cy="553998"/>
          </a:xfrm>
          <a:prstGeom prst="rect">
            <a:avLst/>
          </a:prstGeom>
          <a:solidFill>
            <a:schemeClr val="accent1">
              <a:lumMod val="75000"/>
            </a:schemeClr>
          </a:solidFill>
        </p:spPr>
        <p:txBody>
          <a:bodyPr wrap="square">
            <a:spAutoFit/>
          </a:bodyPr>
          <a:lstStyle/>
          <a:p>
            <a:r>
              <a:rPr lang="en-US" sz="1000" dirty="0">
                <a:solidFill>
                  <a:schemeClr val="bg1"/>
                </a:solidFill>
              </a:rPr>
              <a:t>Daily bid notices either via email or in the WinBids Pro  database show how much the bid may be worth and is a unique WinBids Pro  feature which no one provides. In the world of parts WinBids Pro  provides award history back to 1965 on ALL successful contract awards. By “clicking” on the NSN tech data links will appear. Bid data comes from 3 Army sites- all Air Force- Navy and DLA as well as FBO</a:t>
            </a:r>
          </a:p>
        </p:txBody>
      </p:sp>
      <p:graphicFrame>
        <p:nvGraphicFramePr>
          <p:cNvPr id="2" name="Table 1">
            <a:extLst>
              <a:ext uri="{FF2B5EF4-FFF2-40B4-BE49-F238E27FC236}">
                <a16:creationId xmlns:a16="http://schemas.microsoft.com/office/drawing/2014/main" id="{95923D2D-081A-4DDB-8DCB-A82B832F8956}"/>
              </a:ext>
            </a:extLst>
          </p:cNvPr>
          <p:cNvGraphicFramePr>
            <a:graphicFrameLocks noGrp="1"/>
          </p:cNvGraphicFramePr>
          <p:nvPr>
            <p:extLst>
              <p:ext uri="{D42A27DB-BD31-4B8C-83A1-F6EECF244321}">
                <p14:modId xmlns:p14="http://schemas.microsoft.com/office/powerpoint/2010/main" val="757930874"/>
              </p:ext>
            </p:extLst>
          </p:nvPr>
        </p:nvGraphicFramePr>
        <p:xfrm>
          <a:off x="838200" y="787270"/>
          <a:ext cx="8229600" cy="154579"/>
        </p:xfrm>
        <a:graphic>
          <a:graphicData uri="http://schemas.openxmlformats.org/drawingml/2006/table">
            <a:tbl>
              <a:tblPr/>
              <a:tblGrid>
                <a:gridCol w="1371600">
                  <a:extLst>
                    <a:ext uri="{9D8B030D-6E8A-4147-A177-3AD203B41FA5}">
                      <a16:colId xmlns:a16="http://schemas.microsoft.com/office/drawing/2014/main" val="1732107566"/>
                    </a:ext>
                  </a:extLst>
                </a:gridCol>
                <a:gridCol w="1371600">
                  <a:extLst>
                    <a:ext uri="{9D8B030D-6E8A-4147-A177-3AD203B41FA5}">
                      <a16:colId xmlns:a16="http://schemas.microsoft.com/office/drawing/2014/main" val="2988907705"/>
                    </a:ext>
                  </a:extLst>
                </a:gridCol>
                <a:gridCol w="1371600">
                  <a:extLst>
                    <a:ext uri="{9D8B030D-6E8A-4147-A177-3AD203B41FA5}">
                      <a16:colId xmlns:a16="http://schemas.microsoft.com/office/drawing/2014/main" val="1509637325"/>
                    </a:ext>
                  </a:extLst>
                </a:gridCol>
                <a:gridCol w="1371600">
                  <a:extLst>
                    <a:ext uri="{9D8B030D-6E8A-4147-A177-3AD203B41FA5}">
                      <a16:colId xmlns:a16="http://schemas.microsoft.com/office/drawing/2014/main" val="1636881148"/>
                    </a:ext>
                  </a:extLst>
                </a:gridCol>
                <a:gridCol w="1371600">
                  <a:extLst>
                    <a:ext uri="{9D8B030D-6E8A-4147-A177-3AD203B41FA5}">
                      <a16:colId xmlns:a16="http://schemas.microsoft.com/office/drawing/2014/main" val="230308803"/>
                    </a:ext>
                  </a:extLst>
                </a:gridCol>
                <a:gridCol w="1371600">
                  <a:extLst>
                    <a:ext uri="{9D8B030D-6E8A-4147-A177-3AD203B41FA5}">
                      <a16:colId xmlns:a16="http://schemas.microsoft.com/office/drawing/2014/main" val="2292460014"/>
                    </a:ext>
                  </a:extLst>
                </a:gridCol>
              </a:tblGrid>
              <a:tr h="154579">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4"/>
                        </a:rPr>
                        <a:t>Why NVSBC</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Content</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636935464"/>
                  </a:ext>
                </a:extLst>
              </a:tr>
            </a:tbl>
          </a:graphicData>
        </a:graphic>
      </p:graphicFrame>
      <p:pic>
        <p:nvPicPr>
          <p:cNvPr id="1025" name="Picture 1" descr="logo">
            <a:extLst>
              <a:ext uri="{FF2B5EF4-FFF2-40B4-BE49-F238E27FC236}">
                <a16:creationId xmlns:a16="http://schemas.microsoft.com/office/drawing/2014/main" id="{55E452A0-8ABD-42E0-80D8-6109DCC2BA8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96058"/>
            <a:ext cx="2266950" cy="6725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274838"/>
            <a:ext cx="8153400" cy="1477328"/>
          </a:xfrm>
          <a:prstGeom prst="rect">
            <a:avLst/>
          </a:prstGeom>
          <a:solidFill>
            <a:schemeClr val="accent1"/>
          </a:solidFill>
        </p:spPr>
        <p:txBody>
          <a:bodyPr wrap="square">
            <a:spAutoFit/>
          </a:bodyPr>
          <a:lstStyle/>
          <a:p>
            <a:r>
              <a:rPr lang="en-US" dirty="0">
                <a:solidFill>
                  <a:schemeClr val="bg1"/>
                </a:solidFill>
              </a:rPr>
              <a:t>Daily Bids; 700,000 contractors; 55,000 contracting officers; DoD directory; </a:t>
            </a:r>
          </a:p>
          <a:p>
            <a:r>
              <a:rPr lang="en-US" dirty="0">
                <a:solidFill>
                  <a:schemeClr val="bg1"/>
                </a:solidFill>
              </a:rPr>
              <a:t>subcontracting partners; national stock number database and MORE!</a:t>
            </a:r>
          </a:p>
          <a:p>
            <a:endParaRPr lang="en-US" dirty="0">
              <a:solidFill>
                <a:schemeClr val="bg1"/>
              </a:solidFill>
            </a:endParaRPr>
          </a:p>
          <a:p>
            <a:r>
              <a:rPr lang="en-US" b="1" dirty="0">
                <a:solidFill>
                  <a:schemeClr val="bg1"/>
                </a:solidFill>
              </a:rPr>
              <a:t>SUMMARY- NO OTHER COMPANY OR GOVERNMENT ORGANIZATION HAS ALL THE DATA CONTAINED IN THE </a:t>
            </a:r>
            <a:r>
              <a:rPr lang="en-US" b="1" dirty="0" err="1">
                <a:solidFill>
                  <a:schemeClr val="bg1"/>
                </a:solidFill>
              </a:rPr>
              <a:t>GovBidmatch</a:t>
            </a:r>
            <a:r>
              <a:rPr lang="en-US" b="1" dirty="0">
                <a:solidFill>
                  <a:schemeClr val="bg1"/>
                </a:solidFill>
              </a:rPr>
              <a:t> DATABASE</a:t>
            </a:r>
          </a:p>
        </p:txBody>
      </p:sp>
      <p:pic>
        <p:nvPicPr>
          <p:cNvPr id="2" name="Picture 1">
            <a:extLst>
              <a:ext uri="{FF2B5EF4-FFF2-40B4-BE49-F238E27FC236}">
                <a16:creationId xmlns:a16="http://schemas.microsoft.com/office/drawing/2014/main" id="{C22EDBDD-D28C-413D-A9EE-3D8327BF2C4D}"/>
              </a:ext>
            </a:extLst>
          </p:cNvPr>
          <p:cNvPicPr>
            <a:picLocks noChangeAspect="1"/>
          </p:cNvPicPr>
          <p:nvPr/>
        </p:nvPicPr>
        <p:blipFill>
          <a:blip r:embed="rId2"/>
          <a:stretch>
            <a:fillRect/>
          </a:stretch>
        </p:blipFill>
        <p:spPr>
          <a:xfrm>
            <a:off x="2447445" y="388728"/>
            <a:ext cx="4249109" cy="125645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t="13333"/>
          <a:stretch>
            <a:fillRect/>
          </a:stretch>
        </p:blipFill>
        <p:spPr bwMode="auto">
          <a:xfrm>
            <a:off x="22634" y="925717"/>
            <a:ext cx="9144000" cy="5943600"/>
          </a:xfrm>
          <a:prstGeom prst="rect">
            <a:avLst/>
          </a:prstGeom>
          <a:noFill/>
          <a:ln w="9525">
            <a:noFill/>
            <a:miter lim="800000"/>
            <a:headEnd/>
            <a:tailEnd/>
          </a:ln>
        </p:spPr>
      </p:pic>
      <p:sp>
        <p:nvSpPr>
          <p:cNvPr id="3" name="Rectangle 2"/>
          <p:cNvSpPr/>
          <p:nvPr/>
        </p:nvSpPr>
        <p:spPr>
          <a:xfrm>
            <a:off x="762000" y="3276600"/>
            <a:ext cx="7696200" cy="707886"/>
          </a:xfrm>
          <a:prstGeom prst="rect">
            <a:avLst/>
          </a:prstGeom>
          <a:solidFill>
            <a:schemeClr val="accent1">
              <a:lumMod val="75000"/>
            </a:schemeClr>
          </a:solidFill>
        </p:spPr>
        <p:txBody>
          <a:bodyPr wrap="square">
            <a:spAutoFit/>
          </a:bodyPr>
          <a:lstStyle/>
          <a:p>
            <a:pPr>
              <a:defRPr/>
            </a:pPr>
            <a:r>
              <a:rPr lang="en-US" sz="1000" b="1" dirty="0">
                <a:solidFill>
                  <a:schemeClr val="bg1"/>
                </a:solidFill>
              </a:rPr>
              <a:t>Each data element in the data display of the daily opportunities opens up key technical data or award history of successful awards to competitors Daily bid notices either via email or in the WinBids Pro  database show how much the bid may be worth and is a unique WinBids Pro  feature which no one provides. In the world of parts WinBids Pro  provides award history back to 1965 on ALL successful contract awards. By “clicking” on the NSN tech data links will appear. Bid data comes from 3 Army sites- all Air Force- Navy and DLA as well as FBO</a:t>
            </a:r>
          </a:p>
        </p:txBody>
      </p:sp>
      <p:graphicFrame>
        <p:nvGraphicFramePr>
          <p:cNvPr id="2" name="Table 1">
            <a:extLst>
              <a:ext uri="{FF2B5EF4-FFF2-40B4-BE49-F238E27FC236}">
                <a16:creationId xmlns:a16="http://schemas.microsoft.com/office/drawing/2014/main" id="{1AFBFFAF-CCE4-47F8-9F47-B8B6280A9F4E}"/>
              </a:ext>
            </a:extLst>
          </p:cNvPr>
          <p:cNvGraphicFramePr>
            <a:graphicFrameLocks noGrp="1"/>
          </p:cNvGraphicFramePr>
          <p:nvPr>
            <p:extLst>
              <p:ext uri="{D42A27DB-BD31-4B8C-83A1-F6EECF244321}">
                <p14:modId xmlns:p14="http://schemas.microsoft.com/office/powerpoint/2010/main" val="2711178364"/>
              </p:ext>
            </p:extLst>
          </p:nvPr>
        </p:nvGraphicFramePr>
        <p:xfrm>
          <a:off x="685800" y="808128"/>
          <a:ext cx="8229600" cy="154579"/>
        </p:xfrm>
        <a:graphic>
          <a:graphicData uri="http://schemas.openxmlformats.org/drawingml/2006/table">
            <a:tbl>
              <a:tblPr/>
              <a:tblGrid>
                <a:gridCol w="1371600">
                  <a:extLst>
                    <a:ext uri="{9D8B030D-6E8A-4147-A177-3AD203B41FA5}">
                      <a16:colId xmlns:a16="http://schemas.microsoft.com/office/drawing/2014/main" val="66551965"/>
                    </a:ext>
                  </a:extLst>
                </a:gridCol>
                <a:gridCol w="1371600">
                  <a:extLst>
                    <a:ext uri="{9D8B030D-6E8A-4147-A177-3AD203B41FA5}">
                      <a16:colId xmlns:a16="http://schemas.microsoft.com/office/drawing/2014/main" val="1796798139"/>
                    </a:ext>
                  </a:extLst>
                </a:gridCol>
                <a:gridCol w="1371600">
                  <a:extLst>
                    <a:ext uri="{9D8B030D-6E8A-4147-A177-3AD203B41FA5}">
                      <a16:colId xmlns:a16="http://schemas.microsoft.com/office/drawing/2014/main" val="3836255063"/>
                    </a:ext>
                  </a:extLst>
                </a:gridCol>
                <a:gridCol w="1371600">
                  <a:extLst>
                    <a:ext uri="{9D8B030D-6E8A-4147-A177-3AD203B41FA5}">
                      <a16:colId xmlns:a16="http://schemas.microsoft.com/office/drawing/2014/main" val="2891654528"/>
                    </a:ext>
                  </a:extLst>
                </a:gridCol>
                <a:gridCol w="1371600">
                  <a:extLst>
                    <a:ext uri="{9D8B030D-6E8A-4147-A177-3AD203B41FA5}">
                      <a16:colId xmlns:a16="http://schemas.microsoft.com/office/drawing/2014/main" val="565160033"/>
                    </a:ext>
                  </a:extLst>
                </a:gridCol>
                <a:gridCol w="1371600">
                  <a:extLst>
                    <a:ext uri="{9D8B030D-6E8A-4147-A177-3AD203B41FA5}">
                      <a16:colId xmlns:a16="http://schemas.microsoft.com/office/drawing/2014/main" val="1576021549"/>
                    </a:ext>
                  </a:extLst>
                </a:gridCol>
              </a:tblGrid>
              <a:tr h="154579">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4"/>
                        </a:rPr>
                        <a:t>Why NVSBC</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Content</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3492953247"/>
                  </a:ext>
                </a:extLst>
              </a:tr>
            </a:tbl>
          </a:graphicData>
        </a:graphic>
      </p:graphicFrame>
      <p:pic>
        <p:nvPicPr>
          <p:cNvPr id="6" name="Picture 1" descr="logo">
            <a:extLst>
              <a:ext uri="{FF2B5EF4-FFF2-40B4-BE49-F238E27FC236}">
                <a16:creationId xmlns:a16="http://schemas.microsoft.com/office/drawing/2014/main" id="{0918AB2E-4ADB-4D43-B913-16870855E84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96058"/>
            <a:ext cx="2266950" cy="6725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914400" y="5562600"/>
            <a:ext cx="7315200" cy="246221"/>
          </a:xfrm>
          <a:prstGeom prst="rect">
            <a:avLst/>
          </a:prstGeom>
          <a:solidFill>
            <a:schemeClr val="accent1">
              <a:lumMod val="75000"/>
            </a:schemeClr>
          </a:solidFill>
        </p:spPr>
        <p:txBody>
          <a:bodyPr wrap="square">
            <a:spAutoFit/>
          </a:bodyPr>
          <a:lstStyle/>
          <a:p>
            <a:pPr algn="ctr">
              <a:defRPr/>
            </a:pPr>
            <a:r>
              <a:rPr lang="en-US" sz="1000" b="1" dirty="0">
                <a:solidFill>
                  <a:schemeClr val="bg1"/>
                </a:solidFill>
                <a:latin typeface="Arial" pitchFamily="34" charset="0"/>
                <a:cs typeface="Arial" pitchFamily="34" charset="0"/>
              </a:rPr>
              <a:t>By opening the solicitation link- the user goes directly to the Government bid opportunity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t="13333"/>
          <a:stretch>
            <a:fillRect/>
          </a:stretch>
        </p:blipFill>
        <p:spPr bwMode="auto">
          <a:xfrm>
            <a:off x="0" y="914400"/>
            <a:ext cx="9144000" cy="5943600"/>
          </a:xfrm>
          <a:prstGeom prst="rect">
            <a:avLst/>
          </a:prstGeom>
          <a:noFill/>
          <a:ln w="9525">
            <a:noFill/>
            <a:miter lim="800000"/>
            <a:headEnd/>
            <a:tailEnd/>
          </a:ln>
        </p:spPr>
      </p:pic>
      <p:sp>
        <p:nvSpPr>
          <p:cNvPr id="4" name="Rectangle 3"/>
          <p:cNvSpPr/>
          <p:nvPr/>
        </p:nvSpPr>
        <p:spPr>
          <a:xfrm>
            <a:off x="685800" y="5181600"/>
            <a:ext cx="8001000" cy="861774"/>
          </a:xfrm>
          <a:prstGeom prst="rect">
            <a:avLst/>
          </a:prstGeom>
          <a:solidFill>
            <a:schemeClr val="accent1">
              <a:lumMod val="75000"/>
            </a:schemeClr>
          </a:solidFill>
        </p:spPr>
        <p:txBody>
          <a:bodyPr wrap="square">
            <a:spAutoFit/>
          </a:bodyPr>
          <a:lstStyle/>
          <a:p>
            <a:pPr>
              <a:defRPr/>
            </a:pPr>
            <a:r>
              <a:rPr lang="en-US" sz="1000" b="1" dirty="0">
                <a:solidFill>
                  <a:schemeClr val="bg1"/>
                </a:solidFill>
                <a:latin typeface="Arial" pitchFamily="34" charset="0"/>
                <a:cs typeface="Arial" pitchFamily="34" charset="0"/>
              </a:rPr>
              <a:t>The technical National Stock data is the most complete anywhere in the country - only the Government displays drawings and complete technical data and then only at the time of the bid WinBids Pro  maintains the database 24x7 including 4.3 million prices - 4.2 million technical characteristics - 1.2 million drawings sets Military and Federal Specs associated with parts, replacement items and so on- prices are provided as to what the “last price paid” was as well as what the DoD charges itself as “shelf price” Shipping and packaging data is also provided</a:t>
            </a:r>
          </a:p>
        </p:txBody>
      </p:sp>
      <p:graphicFrame>
        <p:nvGraphicFramePr>
          <p:cNvPr id="2" name="Table 1">
            <a:extLst>
              <a:ext uri="{FF2B5EF4-FFF2-40B4-BE49-F238E27FC236}">
                <a16:creationId xmlns:a16="http://schemas.microsoft.com/office/drawing/2014/main" id="{B508D978-7A77-4DDF-A0EE-D562431BD3EE}"/>
              </a:ext>
            </a:extLst>
          </p:cNvPr>
          <p:cNvGraphicFramePr>
            <a:graphicFrameLocks noGrp="1"/>
          </p:cNvGraphicFramePr>
          <p:nvPr>
            <p:extLst>
              <p:ext uri="{D42A27DB-BD31-4B8C-83A1-F6EECF244321}">
                <p14:modId xmlns:p14="http://schemas.microsoft.com/office/powerpoint/2010/main" val="368046184"/>
              </p:ext>
            </p:extLst>
          </p:nvPr>
        </p:nvGraphicFramePr>
        <p:xfrm>
          <a:off x="457200" y="933635"/>
          <a:ext cx="8229600" cy="154579"/>
        </p:xfrm>
        <a:graphic>
          <a:graphicData uri="http://schemas.openxmlformats.org/drawingml/2006/table">
            <a:tbl>
              <a:tblPr/>
              <a:tblGrid>
                <a:gridCol w="1371600">
                  <a:extLst>
                    <a:ext uri="{9D8B030D-6E8A-4147-A177-3AD203B41FA5}">
                      <a16:colId xmlns:a16="http://schemas.microsoft.com/office/drawing/2014/main" val="222581236"/>
                    </a:ext>
                  </a:extLst>
                </a:gridCol>
                <a:gridCol w="1371600">
                  <a:extLst>
                    <a:ext uri="{9D8B030D-6E8A-4147-A177-3AD203B41FA5}">
                      <a16:colId xmlns:a16="http://schemas.microsoft.com/office/drawing/2014/main" val="2515810161"/>
                    </a:ext>
                  </a:extLst>
                </a:gridCol>
                <a:gridCol w="1371600">
                  <a:extLst>
                    <a:ext uri="{9D8B030D-6E8A-4147-A177-3AD203B41FA5}">
                      <a16:colId xmlns:a16="http://schemas.microsoft.com/office/drawing/2014/main" val="1334612939"/>
                    </a:ext>
                  </a:extLst>
                </a:gridCol>
                <a:gridCol w="1371600">
                  <a:extLst>
                    <a:ext uri="{9D8B030D-6E8A-4147-A177-3AD203B41FA5}">
                      <a16:colId xmlns:a16="http://schemas.microsoft.com/office/drawing/2014/main" val="3319735813"/>
                    </a:ext>
                  </a:extLst>
                </a:gridCol>
                <a:gridCol w="1371600">
                  <a:extLst>
                    <a:ext uri="{9D8B030D-6E8A-4147-A177-3AD203B41FA5}">
                      <a16:colId xmlns:a16="http://schemas.microsoft.com/office/drawing/2014/main" val="1098925491"/>
                    </a:ext>
                  </a:extLst>
                </a:gridCol>
                <a:gridCol w="1371600">
                  <a:extLst>
                    <a:ext uri="{9D8B030D-6E8A-4147-A177-3AD203B41FA5}">
                      <a16:colId xmlns:a16="http://schemas.microsoft.com/office/drawing/2014/main" val="2911910699"/>
                    </a:ext>
                  </a:extLst>
                </a:gridCol>
              </a:tblGrid>
              <a:tr h="154579">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4"/>
                        </a:rPr>
                        <a:t>Why NVSBC</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Content</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3504745950"/>
                  </a:ext>
                </a:extLst>
              </a:tr>
            </a:tbl>
          </a:graphicData>
        </a:graphic>
      </p:graphicFrame>
      <p:pic>
        <p:nvPicPr>
          <p:cNvPr id="6" name="Picture 1" descr="logo">
            <a:extLst>
              <a:ext uri="{FF2B5EF4-FFF2-40B4-BE49-F238E27FC236}">
                <a16:creationId xmlns:a16="http://schemas.microsoft.com/office/drawing/2014/main" id="{54016FA8-CCD2-4F46-9F61-ACFFFB0354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96058"/>
            <a:ext cx="2266950" cy="6725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t="13333"/>
          <a:stretch>
            <a:fillRect/>
          </a:stretch>
        </p:blipFill>
        <p:spPr bwMode="auto">
          <a:xfrm>
            <a:off x="0" y="1149658"/>
            <a:ext cx="9144000" cy="5708342"/>
          </a:xfrm>
          <a:prstGeom prst="rect">
            <a:avLst/>
          </a:prstGeom>
          <a:noFill/>
          <a:ln w="9525">
            <a:noFill/>
            <a:miter lim="800000"/>
            <a:headEnd/>
            <a:tailEnd/>
          </a:ln>
        </p:spPr>
      </p:pic>
      <p:sp>
        <p:nvSpPr>
          <p:cNvPr id="3" name="Rectangle 2"/>
          <p:cNvSpPr/>
          <p:nvPr/>
        </p:nvSpPr>
        <p:spPr>
          <a:xfrm>
            <a:off x="990600" y="3276600"/>
            <a:ext cx="7391400" cy="553998"/>
          </a:xfrm>
          <a:prstGeom prst="rect">
            <a:avLst/>
          </a:prstGeom>
          <a:solidFill>
            <a:schemeClr val="accent1">
              <a:lumMod val="75000"/>
            </a:schemeClr>
          </a:solidFill>
        </p:spPr>
        <p:txBody>
          <a:bodyPr wrap="square">
            <a:spAutoFit/>
          </a:bodyPr>
          <a:lstStyle/>
          <a:p>
            <a:pPr>
              <a:defRPr/>
            </a:pPr>
            <a:r>
              <a:rPr lang="en-US" sz="1000" b="1" dirty="0">
                <a:solidFill>
                  <a:schemeClr val="bg1"/>
                </a:solidFill>
                <a:latin typeface="Arial" pitchFamily="34" charset="0"/>
                <a:cs typeface="Arial" pitchFamily="34" charset="0"/>
              </a:rPr>
              <a:t>Drawings are provided 24x7 and these drawing are key to successfully bidding on Government contracts- only the DoD has this data presently and it is available only at the time of bidding while WinBids Pro  maintains this data 24x7- another unique feature- data is converted from a DoD format to PDF prior to use by WinBids Pro  clients</a:t>
            </a:r>
          </a:p>
        </p:txBody>
      </p:sp>
      <p:graphicFrame>
        <p:nvGraphicFramePr>
          <p:cNvPr id="2" name="Table 1">
            <a:extLst>
              <a:ext uri="{FF2B5EF4-FFF2-40B4-BE49-F238E27FC236}">
                <a16:creationId xmlns:a16="http://schemas.microsoft.com/office/drawing/2014/main" id="{8E46027D-086B-477D-802C-470576C6DC03}"/>
              </a:ext>
            </a:extLst>
          </p:cNvPr>
          <p:cNvGraphicFramePr>
            <a:graphicFrameLocks noGrp="1"/>
          </p:cNvGraphicFramePr>
          <p:nvPr>
            <p:extLst>
              <p:ext uri="{D42A27DB-BD31-4B8C-83A1-F6EECF244321}">
                <p14:modId xmlns:p14="http://schemas.microsoft.com/office/powerpoint/2010/main" val="793612471"/>
              </p:ext>
            </p:extLst>
          </p:nvPr>
        </p:nvGraphicFramePr>
        <p:xfrm>
          <a:off x="457200" y="756514"/>
          <a:ext cx="8229600" cy="154579"/>
        </p:xfrm>
        <a:graphic>
          <a:graphicData uri="http://schemas.openxmlformats.org/drawingml/2006/table">
            <a:tbl>
              <a:tblPr/>
              <a:tblGrid>
                <a:gridCol w="1371600">
                  <a:extLst>
                    <a:ext uri="{9D8B030D-6E8A-4147-A177-3AD203B41FA5}">
                      <a16:colId xmlns:a16="http://schemas.microsoft.com/office/drawing/2014/main" val="301459887"/>
                    </a:ext>
                  </a:extLst>
                </a:gridCol>
                <a:gridCol w="1371600">
                  <a:extLst>
                    <a:ext uri="{9D8B030D-6E8A-4147-A177-3AD203B41FA5}">
                      <a16:colId xmlns:a16="http://schemas.microsoft.com/office/drawing/2014/main" val="3153755124"/>
                    </a:ext>
                  </a:extLst>
                </a:gridCol>
                <a:gridCol w="1371600">
                  <a:extLst>
                    <a:ext uri="{9D8B030D-6E8A-4147-A177-3AD203B41FA5}">
                      <a16:colId xmlns:a16="http://schemas.microsoft.com/office/drawing/2014/main" val="547697978"/>
                    </a:ext>
                  </a:extLst>
                </a:gridCol>
                <a:gridCol w="1371600">
                  <a:extLst>
                    <a:ext uri="{9D8B030D-6E8A-4147-A177-3AD203B41FA5}">
                      <a16:colId xmlns:a16="http://schemas.microsoft.com/office/drawing/2014/main" val="3232824817"/>
                    </a:ext>
                  </a:extLst>
                </a:gridCol>
                <a:gridCol w="1371600">
                  <a:extLst>
                    <a:ext uri="{9D8B030D-6E8A-4147-A177-3AD203B41FA5}">
                      <a16:colId xmlns:a16="http://schemas.microsoft.com/office/drawing/2014/main" val="1699395350"/>
                    </a:ext>
                  </a:extLst>
                </a:gridCol>
                <a:gridCol w="1371600">
                  <a:extLst>
                    <a:ext uri="{9D8B030D-6E8A-4147-A177-3AD203B41FA5}">
                      <a16:colId xmlns:a16="http://schemas.microsoft.com/office/drawing/2014/main" val="850106188"/>
                    </a:ext>
                  </a:extLst>
                </a:gridCol>
              </a:tblGrid>
              <a:tr h="154579">
                <a:tc>
                  <a:txBody>
                    <a:bodyPr/>
                    <a:lstStyle/>
                    <a:p>
                      <a:pPr algn="ctr"/>
                      <a:r>
                        <a:rPr lang="en-US" sz="1000" b="1" u="sng">
                          <a:effectLst/>
                          <a:latin typeface="Arial" panose="020B0604020202020204" pitchFamily="34" charset="0"/>
                          <a:hlinkClick r:id="rId3"/>
                        </a:rPr>
                        <a:t>Home</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4"/>
                        </a:rPr>
                        <a:t>Why NVSBC</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5"/>
                        </a:rPr>
                        <a:t>Content</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6"/>
                        </a:rPr>
                        <a:t>Training</a:t>
                      </a:r>
                      <a:endParaRPr lang="en-US" sz="1700"/>
                    </a:p>
                  </a:txBody>
                  <a:tcPr marL="0" marR="0" marT="0" marB="0" anchor="ctr">
                    <a:lnL>
                      <a:noFill/>
                    </a:lnL>
                    <a:lnR>
                      <a:noFill/>
                    </a:lnR>
                    <a:lnT>
                      <a:noFill/>
                    </a:lnT>
                    <a:lnB>
                      <a:noFill/>
                    </a:lnB>
                  </a:tcPr>
                </a:tc>
                <a:tc>
                  <a:txBody>
                    <a:bodyPr/>
                    <a:lstStyle/>
                    <a:p>
                      <a:pPr algn="ctr"/>
                      <a:r>
                        <a:rPr lang="en-US" sz="1000" b="1" u="sng">
                          <a:effectLst/>
                          <a:latin typeface="Arial" panose="020B0604020202020204" pitchFamily="34" charset="0"/>
                          <a:hlinkClick r:id="rId7"/>
                        </a:rPr>
                        <a:t>Contact Us</a:t>
                      </a:r>
                      <a:endParaRPr lang="en-US" sz="1700"/>
                    </a:p>
                  </a:txBody>
                  <a:tcPr marL="0" marR="0" marT="0" marB="0" anchor="ctr">
                    <a:lnL>
                      <a:noFill/>
                    </a:lnL>
                    <a:lnR>
                      <a:noFill/>
                    </a:lnR>
                    <a:lnT>
                      <a:noFill/>
                    </a:lnT>
                    <a:lnB>
                      <a:noFill/>
                    </a:lnB>
                  </a:tcPr>
                </a:tc>
                <a:tc>
                  <a:txBody>
                    <a:bodyPr/>
                    <a:lstStyle/>
                    <a:p>
                      <a:pPr algn="ctr"/>
                      <a:r>
                        <a:rPr lang="en-US" sz="1000" b="1" u="sng" dirty="0">
                          <a:effectLst/>
                          <a:latin typeface="Arial" panose="020B0604020202020204" pitchFamily="34" charset="0"/>
                          <a:hlinkClick r:id="rId8"/>
                        </a:rPr>
                        <a:t>Logout</a:t>
                      </a:r>
                      <a:endParaRPr lang="en-US" sz="1700" dirty="0"/>
                    </a:p>
                  </a:txBody>
                  <a:tcPr marL="0" marR="0" marT="0" marB="0" anchor="ctr">
                    <a:lnL>
                      <a:noFill/>
                    </a:lnL>
                    <a:lnR>
                      <a:noFill/>
                    </a:lnR>
                    <a:lnT>
                      <a:noFill/>
                    </a:lnT>
                    <a:lnB>
                      <a:noFill/>
                    </a:lnB>
                  </a:tcPr>
                </a:tc>
                <a:extLst>
                  <a:ext uri="{0D108BD9-81ED-4DB2-BD59-A6C34878D82A}">
                    <a16:rowId xmlns:a16="http://schemas.microsoft.com/office/drawing/2014/main" val="1404844249"/>
                  </a:ext>
                </a:extLst>
              </a:tr>
            </a:tbl>
          </a:graphicData>
        </a:graphic>
      </p:graphicFrame>
      <p:pic>
        <p:nvPicPr>
          <p:cNvPr id="6" name="Picture 1" descr="logo">
            <a:extLst>
              <a:ext uri="{FF2B5EF4-FFF2-40B4-BE49-F238E27FC236}">
                <a16:creationId xmlns:a16="http://schemas.microsoft.com/office/drawing/2014/main" id="{63C963C9-9E4E-4E46-B1D2-7A6BFB33CA5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38525" y="0"/>
            <a:ext cx="2266950" cy="6725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0" y="0"/>
            <a:ext cx="9144000" cy="70104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6525</TotalTime>
  <Words>1362</Words>
  <Application>Microsoft Office PowerPoint</Application>
  <PresentationFormat>On-screen Show (4:3)</PresentationFormat>
  <Paragraphs>202</Paragraphs>
  <Slides>40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JB</dc:creator>
  <cp:lastModifiedBy>John Ford</cp:lastModifiedBy>
  <cp:revision>613</cp:revision>
  <dcterms:created xsi:type="dcterms:W3CDTF">2013-08-06T13:08:41Z</dcterms:created>
  <dcterms:modified xsi:type="dcterms:W3CDTF">2019-04-01T20:59:07Z</dcterms:modified>
</cp:coreProperties>
</file>